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9" r:id="rId2"/>
  </p:sldMasterIdLst>
  <p:notesMasterIdLst>
    <p:notesMasterId r:id="rId21"/>
  </p:notesMasterIdLst>
  <p:sldIdLst>
    <p:sldId id="652" r:id="rId3"/>
    <p:sldId id="653" r:id="rId4"/>
    <p:sldId id="637" r:id="rId5"/>
    <p:sldId id="363" r:id="rId6"/>
    <p:sldId id="393" r:id="rId7"/>
    <p:sldId id="622" r:id="rId8"/>
    <p:sldId id="644" r:id="rId9"/>
    <p:sldId id="643" r:id="rId10"/>
    <p:sldId id="645" r:id="rId11"/>
    <p:sldId id="646" r:id="rId12"/>
    <p:sldId id="639" r:id="rId13"/>
    <p:sldId id="347" r:id="rId14"/>
    <p:sldId id="625" r:id="rId15"/>
    <p:sldId id="629" r:id="rId16"/>
    <p:sldId id="619" r:id="rId17"/>
    <p:sldId id="642" r:id="rId18"/>
    <p:sldId id="634" r:id="rId19"/>
    <p:sldId id="635" r:id="rId2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7D8"/>
    <a:srgbClr val="D86C9B"/>
    <a:srgbClr val="D881B6"/>
    <a:srgbClr val="9E8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0"/>
    <p:restoredTop sz="82254"/>
  </p:normalViewPr>
  <p:slideViewPr>
    <p:cSldViewPr snapToObjects="1">
      <p:cViewPr varScale="1">
        <p:scale>
          <a:sx n="100" d="100"/>
          <a:sy n="100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7EB39-985A-B646-B687-B7037847759B}" type="datetimeFigureOut">
              <a:rPr lang="nl-NL" smtClean="0"/>
              <a:t>12-04-2024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E157E-8502-1F48-BBBA-FA08C14435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6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Volledige bron: </a:t>
            </a:r>
            <a:r>
              <a:rPr lang="en-US" sz="1200" dirty="0" err="1">
                <a:latin typeface="Calibri" panose="020F0502020204030204" pitchFamily="34" charset="0"/>
              </a:rPr>
              <a:t>Karaarslan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Semiz</a:t>
            </a:r>
            <a:r>
              <a:rPr lang="en-US" sz="1200" dirty="0">
                <a:latin typeface="Calibri" panose="020F0502020204030204" pitchFamily="34" charset="0"/>
              </a:rPr>
              <a:t>. 2021. System Thinking Research in Science and Sustainability Education: A Theoretical Note. In </a:t>
            </a:r>
            <a:r>
              <a:rPr lang="en-US" sz="1200" i="1" dirty="0">
                <a:latin typeface="Calibri" panose="020F0502020204030204" pitchFamily="34" charset="0"/>
              </a:rPr>
              <a:t>Transitioning to Quality Education. </a:t>
            </a:r>
            <a:r>
              <a:rPr lang="en-US" sz="1200" i="0" dirty="0">
                <a:latin typeface="Calibri" panose="020F0502020204030204" pitchFamily="34" charset="0"/>
              </a:rPr>
              <a:t>Edited by </a:t>
            </a:r>
            <a:r>
              <a:rPr lang="en-US" sz="1200" i="0" dirty="0" err="1">
                <a:latin typeface="Calibri" panose="020F0502020204030204" pitchFamily="34" charset="0"/>
              </a:rPr>
              <a:t>Eila</a:t>
            </a:r>
            <a:r>
              <a:rPr lang="en-US" sz="1200" i="0" dirty="0">
                <a:latin typeface="Calibri" panose="020F0502020204030204" pitchFamily="34" charset="0"/>
              </a:rPr>
              <a:t> </a:t>
            </a:r>
            <a:r>
              <a:rPr lang="en-US" sz="1200" i="0" dirty="0" err="1">
                <a:latin typeface="Calibri" panose="020F0502020204030204" pitchFamily="34" charset="0"/>
              </a:rPr>
              <a:t>Jeronen</a:t>
            </a:r>
            <a:r>
              <a:rPr lang="en-US" sz="1200" i="0" dirty="0">
                <a:latin typeface="Calibri" panose="020F0502020204030204" pitchFamily="34" charset="0"/>
              </a:rPr>
              <a:t>. </a:t>
            </a:r>
            <a:r>
              <a:rPr lang="en-US" sz="1200" i="0" dirty="0" err="1">
                <a:latin typeface="Calibri" panose="020F0502020204030204" pitchFamily="34" charset="0"/>
              </a:rPr>
              <a:t>Transistioning</a:t>
            </a:r>
            <a:r>
              <a:rPr lang="en-US" sz="1200" i="0" dirty="0">
                <a:latin typeface="Calibri" panose="020F0502020204030204" pitchFamily="34" charset="0"/>
              </a:rPr>
              <a:t> to Sustainability Series 4. Basel: MDPI Page Range.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94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Te veel werk, maar</a:t>
            </a:r>
            <a:r>
              <a:rPr lang="nl-NL" baseline="0"/>
              <a:t> ook </a:t>
            </a:r>
            <a:r>
              <a:rPr lang="nl-NL"/>
              <a:t>Cognitief (niet zichtbaar,</a:t>
            </a:r>
            <a:r>
              <a:rPr lang="nl-NL" baseline="0"/>
              <a:t> nieuwe materialen)</a:t>
            </a:r>
            <a:endParaRPr lang="nl-NL"/>
          </a:p>
          <a:p>
            <a:r>
              <a:rPr lang="nl-NL"/>
              <a:t>AI: Representatie &amp; Interactie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503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9020E-013B-DE40-97FF-4DF2525181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9020E-013B-DE40-97FF-4DF25251810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4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Dit zijn de voor de hand liggende</a:t>
            </a:r>
            <a:r>
              <a:rPr lang="nl-NL" baseline="0"/>
              <a:t> vakken. Maar er zijn vast meer opties</a:t>
            </a:r>
            <a:r>
              <a:rPr lang="mr-IN" baseline="0"/>
              <a:t>…</a:t>
            </a:r>
            <a:endParaRPr lang="nl-NL" baseline="0"/>
          </a:p>
          <a:p>
            <a:r>
              <a:rPr lang="nl-NL" baseline="0"/>
              <a:t>Oproep om mee te doen met het ontwikkelen van lesmateriaal en evaluatiestudies.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E157E-8502-1F48-BBBA-FA08C144355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52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0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08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843853" y="1265213"/>
            <a:ext cx="10463777" cy="4301725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pagina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14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21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2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24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25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9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ResearchED 2022 10 05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B.Bredeweg@hva.nl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title</a:t>
            </a:r>
            <a:r>
              <a:rPr lang="nl-NL" noProof="0" dirty="0"/>
              <a:t> </a:t>
            </a:r>
            <a:r>
              <a:rPr lang="nl-NL" noProof="0" dirty="0" err="1"/>
              <a:t>style</a:t>
            </a:r>
            <a:endParaRPr lang="nl-N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en-US" noProof="0"/>
              <a:t>ResearchED 2022 10 05</a:t>
            </a:r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nl-NL" noProof="0"/>
              <a:t>B.Bredeweg@hva.nl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fld id="{66F5B49A-A3CB-3F42-8C33-775D49D16EAA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82487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43959" y="506595"/>
            <a:ext cx="10463894" cy="75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43959" y="1265372"/>
            <a:ext cx="10463894" cy="43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2055" name="Afbeelding 7" descr="RU_E_RGB_2014_wit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0551" y="6119309"/>
            <a:ext cx="3377322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WordPictureWatermark1" descr="achtergrond-basis-A4-300dpi"/>
          <p:cNvPicPr preferRelativeResize="0">
            <a:picLocks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t="4655" r="25765" b="85626"/>
          <a:stretch>
            <a:fillRect/>
          </a:stretch>
        </p:blipFill>
        <p:spPr bwMode="auto">
          <a:xfrm>
            <a:off x="1" y="6046130"/>
            <a:ext cx="4894896" cy="655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266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456385" rtl="0" fontAlgn="base">
        <a:spcBef>
          <a:spcPct val="0"/>
        </a:spcBef>
        <a:spcAft>
          <a:spcPct val="0"/>
        </a:spcAft>
        <a:defRPr sz="351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2pPr>
      <a:lvl3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3pPr>
      <a:lvl4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4pPr>
      <a:lvl5pPr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5pPr>
      <a:lvl6pPr marL="321366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6pPr>
      <a:lvl7pPr marL="642732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7pPr>
      <a:lvl8pPr marL="964098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8pPr>
      <a:lvl9pPr marL="1285464" algn="l" defTabSz="456385" rtl="0" fontAlgn="base">
        <a:spcBef>
          <a:spcPct val="0"/>
        </a:spcBef>
        <a:spcAft>
          <a:spcPct val="0"/>
        </a:spcAft>
        <a:defRPr sz="3515">
          <a:solidFill>
            <a:schemeClr val="tx1"/>
          </a:solidFill>
          <a:latin typeface="Arial" pitchFamily="34" charset="0"/>
        </a:defRPr>
      </a:lvl9pPr>
    </p:titleStyle>
    <p:bodyStyle>
      <a:lvl1pPr marL="252183" indent="-252183" algn="l" defTabSz="456385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1757" kern="1200">
          <a:solidFill>
            <a:srgbClr val="000000"/>
          </a:solidFill>
          <a:latin typeface="+mn-lt"/>
          <a:ea typeface="+mn-ea"/>
          <a:cs typeface="+mn-cs"/>
        </a:defRPr>
      </a:lvl1pPr>
      <a:lvl2pPr marL="505482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757" kern="1200">
          <a:solidFill>
            <a:srgbClr val="000000"/>
          </a:solidFill>
          <a:latin typeface="+mn-lt"/>
          <a:ea typeface="+mn-ea"/>
          <a:cs typeface="+mn-cs"/>
        </a:defRPr>
      </a:lvl2pPr>
      <a:lvl3pPr marL="783329" indent="-252183" algn="l" defTabSz="456385" rtl="0" fontAlgn="base">
        <a:spcBef>
          <a:spcPct val="0"/>
        </a:spcBef>
        <a:spcAft>
          <a:spcPct val="0"/>
        </a:spcAft>
        <a:buFont typeface="Lucida Grande"/>
        <a:buChar char="–"/>
        <a:defRPr sz="1476" kern="1200">
          <a:solidFill>
            <a:srgbClr val="000000"/>
          </a:solidFill>
          <a:latin typeface="+mn-lt"/>
          <a:ea typeface="+mn-ea"/>
          <a:cs typeface="+mn-cs"/>
        </a:defRPr>
      </a:lvl3pPr>
      <a:lvl4pPr marL="1062293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476" kern="1200">
          <a:solidFill>
            <a:srgbClr val="000000"/>
          </a:solidFill>
          <a:latin typeface="+mn-lt"/>
          <a:ea typeface="+mn-ea"/>
          <a:cs typeface="+mn-cs"/>
        </a:defRPr>
      </a:lvl4pPr>
      <a:lvl5pPr marL="1340141" indent="-252183" algn="l" defTabSz="456385" rtl="0" fontAlgn="base">
        <a:spcBef>
          <a:spcPct val="0"/>
        </a:spcBef>
        <a:spcAft>
          <a:spcPct val="0"/>
        </a:spcAft>
        <a:buFont typeface="Lucida Grande"/>
        <a:buChar char="-"/>
        <a:defRPr sz="1476" kern="1200">
          <a:solidFill>
            <a:srgbClr val="000000"/>
          </a:solidFill>
          <a:latin typeface="+mn-lt"/>
          <a:ea typeface="+mn-ea"/>
          <a:cs typeface="+mn-cs"/>
        </a:defRPr>
      </a:lvl5pPr>
      <a:lvl6pPr marL="2513933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1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0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3885169" indent="-228540" algn="l" defTabSz="457079" rtl="0" eaLnBrk="1" latinLnBrk="0" hangingPunct="1">
        <a:spcBef>
          <a:spcPct val="20000"/>
        </a:spcBef>
        <a:buFont typeface="Arial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07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157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6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315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394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2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1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629" algn="l" defTabSz="457079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hyperlink" Target="https://denker.nu/" TargetMode="External"/><Relationship Id="rId9" Type="http://schemas.openxmlformats.org/officeDocument/2006/relationships/image" Target="../media/image43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.emf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hyperlink" Target="https://denker.nu/" TargetMode="External"/><Relationship Id="rId9" Type="http://schemas.openxmlformats.org/officeDocument/2006/relationships/image" Target="../media/image43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.e.hoogma@hva.n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denker.n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hva.nl/smarteducation" TargetMode="Externa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4.png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5.png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roeikaseffect, hoe zit het eigenlijk met CO2 - Duurzaam Altrade">
            <a:extLst>
              <a:ext uri="{FF2B5EF4-FFF2-40B4-BE49-F238E27FC236}">
                <a16:creationId xmlns:a16="http://schemas.microsoft.com/office/drawing/2014/main" id="{E3D92192-0269-72F6-E575-ABC75503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8937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773B97-CBFB-D8F5-DA0D-F4A5FF48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863547"/>
            <a:ext cx="12188952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Het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begrijpen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van het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broeikaseffect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en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de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gevolgen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voor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biodiversiteit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met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een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conceptueel</a:t>
            </a:r>
            <a:r>
              <a:rPr lang="en-US" sz="51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51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computermodel</a:t>
            </a:r>
            <a:endParaRPr lang="en-US" sz="51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32B930-583F-7A58-5D97-5ABC03E6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Tessa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Hoogma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Conferentie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duurzaamheidsdidactiek</a:t>
            </a:r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12 </a:t>
            </a:r>
            <a:r>
              <a:rPr lang="en-US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april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2024</a:t>
            </a:r>
          </a:p>
          <a:p>
            <a:pPr algn="ctr"/>
            <a:endParaRPr lang="en-US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7B9FECC7-B583-0B73-4B23-5DC28938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6C4434B-1C66-77D0-C74B-BFA34F7E20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2" y="190902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530F5-0C16-BE51-0E39-BB64E0B78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 descr="Afbeelding met schermopname, diagram, lijn, Perceel&#10;&#10;Automatisch gegenereerde beschrijving">
            <a:extLst>
              <a:ext uri="{FF2B5EF4-FFF2-40B4-BE49-F238E27FC236}">
                <a16:creationId xmlns:a16="http://schemas.microsoft.com/office/drawing/2014/main" id="{BF6FD814-DD96-B9C9-93C4-3C3D1227E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17" y="365125"/>
            <a:ext cx="12183003" cy="6356350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A5DD8C-96B7-7180-A6E5-FCA882FF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21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AB4F4-963D-97D9-A49F-FFB9CCE2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wat doen we dan allemaal?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C360-EA2E-FACC-A3CE-58E0B9F6C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E2B3E-4C14-437D-DF44-68F00EAD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11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E2B49B38-F03B-815B-3351-8403E2493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156B3D1-1205-0A5D-0D91-90DC856F4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7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4E039C1-0571-A866-B022-1B04BE0C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/>
              <a:t>Kennisgebieden?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12</a:t>
            </a:fld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466121" y="2276164"/>
            <a:ext cx="2453308" cy="3599421"/>
            <a:chOff x="6203409" y="1845803"/>
            <a:chExt cx="2453308" cy="3599421"/>
          </a:xfrm>
        </p:grpSpPr>
        <p:sp>
          <p:nvSpPr>
            <p:cNvPr id="12" name="Rectangle 11"/>
            <p:cNvSpPr/>
            <p:nvPr/>
          </p:nvSpPr>
          <p:spPr>
            <a:xfrm>
              <a:off x="6203409" y="1845803"/>
              <a:ext cx="2453308" cy="3599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endParaRPr>
            </a:p>
            <a:p>
              <a:pPr algn="ctr"/>
              <a:r>
                <a:rPr lang="nl-NL" sz="20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rPr>
                <a:t>Biologie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84" y="2702479"/>
              <a:ext cx="2129496" cy="253712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39416" y="2263425"/>
            <a:ext cx="2339812" cy="3599421"/>
            <a:chOff x="839416" y="1833063"/>
            <a:chExt cx="2339812" cy="3599421"/>
          </a:xfrm>
        </p:grpSpPr>
        <p:sp>
          <p:nvSpPr>
            <p:cNvPr id="11" name="Rectangle 10"/>
            <p:cNvSpPr/>
            <p:nvPr/>
          </p:nvSpPr>
          <p:spPr>
            <a:xfrm>
              <a:off x="839416" y="1833063"/>
              <a:ext cx="2339812" cy="3599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endParaRPr>
            </a:p>
            <a:p>
              <a:pPr algn="ctr"/>
              <a:r>
                <a:rPr lang="nl-NL" sz="20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rPr>
                <a:t>Natuurkunde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051" y="2819351"/>
              <a:ext cx="1270541" cy="227789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206096" y="2277710"/>
            <a:ext cx="2363337" cy="3619863"/>
            <a:chOff x="3509648" y="1796002"/>
            <a:chExt cx="2363337" cy="3619863"/>
          </a:xfrm>
        </p:grpSpPr>
        <p:sp>
          <p:nvSpPr>
            <p:cNvPr id="13" name="Rectangle 12"/>
            <p:cNvSpPr/>
            <p:nvPr/>
          </p:nvSpPr>
          <p:spPr>
            <a:xfrm>
              <a:off x="3509648" y="1796002"/>
              <a:ext cx="2363337" cy="3619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endParaRPr>
            </a:p>
            <a:p>
              <a:pPr algn="ctr"/>
              <a:r>
                <a:rPr lang="nl-NL" sz="20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rPr>
                <a:t>Economie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833" y="3093760"/>
              <a:ext cx="2272969" cy="172908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856100" y="2291876"/>
            <a:ext cx="2462362" cy="3599421"/>
            <a:chOff x="8987139" y="1845803"/>
            <a:chExt cx="2462362" cy="3599421"/>
          </a:xfrm>
        </p:grpSpPr>
        <p:sp>
          <p:nvSpPr>
            <p:cNvPr id="14" name="Rectangle 13"/>
            <p:cNvSpPr/>
            <p:nvPr/>
          </p:nvSpPr>
          <p:spPr>
            <a:xfrm>
              <a:off x="8987139" y="1845803"/>
              <a:ext cx="2462362" cy="35994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endParaRPr>
            </a:p>
            <a:p>
              <a:pPr algn="ctr"/>
              <a:r>
                <a:rPr lang="nl-NL" sz="2000">
                  <a:solidFill>
                    <a:schemeClr val="tx1"/>
                  </a:solidFill>
                  <a:latin typeface="Cambria" charset="0"/>
                  <a:ea typeface="Cambria" charset="0"/>
                  <a:cs typeface="Cambria" charset="0"/>
                </a:rPr>
                <a:t>Aardrijkskunde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344" y="2947640"/>
              <a:ext cx="2020022" cy="2159654"/>
            </a:xfrm>
            <a:prstGeom prst="rect">
              <a:avLst/>
            </a:prstGeom>
          </p:spPr>
        </p:pic>
      </p:grpSp>
      <p:sp>
        <p:nvSpPr>
          <p:cNvPr id="20" name="Horizontal Scroll 19"/>
          <p:cNvSpPr/>
          <p:nvPr/>
        </p:nvSpPr>
        <p:spPr>
          <a:xfrm>
            <a:off x="6718486" y="599079"/>
            <a:ext cx="2869827" cy="97467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“Systeemdenken”</a:t>
            </a: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C70E2382-6D50-184C-BA3C-D9DA82EC2C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DB9E-48E5-0142-ADFF-FCEB377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Denker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EA88-53FA-604B-A64B-E83B7C13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Titel</a:t>
            </a:r>
            <a:r>
              <a:rPr lang="nl-NL" dirty="0"/>
              <a:t>: Kritisch denken met interactieve systeemdiagrammen</a:t>
            </a:r>
          </a:p>
          <a:p>
            <a:r>
              <a:rPr lang="nl-NL" i="1" dirty="0"/>
              <a:t>Subsidie</a:t>
            </a:r>
            <a:r>
              <a:rPr lang="nl-NL" dirty="0"/>
              <a:t>: </a:t>
            </a:r>
            <a:r>
              <a:rPr lang="nl-NL" dirty="0" err="1"/>
              <a:t>SiA</a:t>
            </a:r>
            <a:r>
              <a:rPr lang="nl-NL" dirty="0"/>
              <a:t> RAAK-PRO project (2019/9 – 2024/6)</a:t>
            </a:r>
          </a:p>
          <a:p>
            <a:r>
              <a:rPr lang="nl-NL" i="1" dirty="0"/>
              <a:t>Onderwerp</a:t>
            </a:r>
            <a:r>
              <a:rPr lang="nl-NL" dirty="0"/>
              <a:t>: Combinatie </a:t>
            </a:r>
            <a:r>
              <a:rPr lang="nl-NL" dirty="0" err="1"/>
              <a:t>vakinhoud</a:t>
            </a:r>
            <a:r>
              <a:rPr lang="nl-NL" dirty="0"/>
              <a:t> &amp; systeemdenken</a:t>
            </a:r>
          </a:p>
          <a:p>
            <a:r>
              <a:rPr lang="nl-NL" i="1" dirty="0"/>
              <a:t>Doelgroep</a:t>
            </a:r>
            <a:r>
              <a:rPr lang="nl-NL" dirty="0"/>
              <a:t>: VO leerjaar 2 t/m 5</a:t>
            </a:r>
          </a:p>
          <a:p>
            <a:r>
              <a:rPr lang="nl-NL" i="1" dirty="0"/>
              <a:t>Vakken</a:t>
            </a:r>
            <a:r>
              <a:rPr lang="nl-NL" dirty="0"/>
              <a:t>: na, bio,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ec</a:t>
            </a:r>
            <a:endParaRPr lang="nl-NL" dirty="0"/>
          </a:p>
          <a:p>
            <a:r>
              <a:rPr lang="nl-NL" i="1" dirty="0"/>
              <a:t>Partners</a:t>
            </a:r>
            <a:r>
              <a:rPr lang="nl-NL" dirty="0"/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95CA-B354-D447-952D-D621D0AB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nl-NL" smtClean="0"/>
              <a:t>13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446DA4-57A4-244D-A74A-244BD3F754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3212976"/>
            <a:ext cx="1934935" cy="11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DE96B-2F66-E241-95B9-AB16B54E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92" y="5687527"/>
            <a:ext cx="4380816" cy="621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53C81-95F6-C344-8403-CA8787549586}"/>
              </a:ext>
            </a:extLst>
          </p:cNvPr>
          <p:cNvSpPr txBox="1"/>
          <p:nvPr/>
        </p:nvSpPr>
        <p:spPr>
          <a:xfrm>
            <a:off x="6324122" y="797073"/>
            <a:ext cx="2757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>
                <a:latin typeface="Cambria" panose="02040503050406030204" pitchFamily="18" charset="0"/>
                <a:hlinkClick r:id="rId4"/>
              </a:rPr>
              <a:t>https://denker.nu/</a:t>
            </a:r>
            <a:endParaRPr lang="nl-NL" sz="2400"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89DC0-2DC4-3541-B940-B400B319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280" y="4996442"/>
            <a:ext cx="956771" cy="236379"/>
          </a:xfrm>
          <a:prstGeom prst="rect">
            <a:avLst/>
          </a:prstGeom>
          <a:effectLst>
            <a:outerShdw dist="50800" sx="1000" sy="1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A4C1BF-C268-3943-8B16-86C93577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027" y="4890817"/>
            <a:ext cx="1193679" cy="447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4AAAC-1817-7341-85A8-A20E63F26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1190" y="4919949"/>
            <a:ext cx="1193679" cy="447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DD3CD0-1332-ED4A-AC8B-314AAF5D5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222" y="4915328"/>
            <a:ext cx="1193679" cy="447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8A157-95C5-D842-B3EA-4D075A0BB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9921" y="4869160"/>
            <a:ext cx="1193679" cy="447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E9094-9777-2B4C-80E0-D11FC2092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8446" y="4893766"/>
            <a:ext cx="1193679" cy="447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3677F-4B50-5C4A-9DD6-4C00DE175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0443" y="4890817"/>
            <a:ext cx="1193679" cy="4476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EACD6-85FC-B741-91F0-268EDA030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4889" y="4911276"/>
            <a:ext cx="1193679" cy="447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BBDBD-9E09-F042-982B-EC22BD6CF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9180" y="5633789"/>
            <a:ext cx="1801416" cy="675531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2269A504-CCFC-B243-A72C-F79F8587F5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6492F99-6574-62B8-6FB5-4CBA2A8994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2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DB9E-48E5-0142-ADFF-FCEB377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Denker -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9EA88-53FA-604B-A64B-E83B7C133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Eind projectjaar 5</a:t>
            </a:r>
          </a:p>
          <a:p>
            <a:r>
              <a:rPr lang="nl-NL" dirty="0"/>
              <a:t>Ruim 40 lessen gemaakt (na, bio,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ec</a:t>
            </a:r>
            <a:r>
              <a:rPr lang="nl-NL" dirty="0"/>
              <a:t> | VO2 t/m 4)</a:t>
            </a:r>
          </a:p>
          <a:p>
            <a:pPr lvl="1"/>
            <a:r>
              <a:rPr lang="nl-NL" dirty="0"/>
              <a:t>± 2 lesuren per les</a:t>
            </a:r>
          </a:p>
          <a:p>
            <a:r>
              <a:rPr lang="nl-NL" dirty="0"/>
              <a:t>Actieve lessen, zelfstandig werken, motiverend</a:t>
            </a:r>
          </a:p>
          <a:p>
            <a:r>
              <a:rPr lang="nl-NL" dirty="0"/>
              <a:t>Complexiteit van systemen wordt stapsgewijs behandeld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895CA-B354-D447-952D-D621D0AB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nl-NL" smtClean="0"/>
              <a:t>14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0446DA4-57A4-244D-A74A-244BD3F754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28" y="1795372"/>
            <a:ext cx="1934935" cy="11521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BDE96B-2F66-E241-95B9-AB16B54E4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92" y="5615519"/>
            <a:ext cx="4380816" cy="621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E53C81-95F6-C344-8403-CA8787549586}"/>
              </a:ext>
            </a:extLst>
          </p:cNvPr>
          <p:cNvSpPr txBox="1"/>
          <p:nvPr/>
        </p:nvSpPr>
        <p:spPr>
          <a:xfrm>
            <a:off x="6938813" y="797073"/>
            <a:ext cx="27575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>
                <a:latin typeface="Cambria" panose="02040503050406030204" pitchFamily="18" charset="0"/>
                <a:hlinkClick r:id="rId4"/>
              </a:rPr>
              <a:t>https://denker.nu/</a:t>
            </a:r>
            <a:endParaRPr lang="nl-NL" sz="2400">
              <a:latin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89DC0-2DC4-3541-B940-B400B3198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264" y="4924434"/>
            <a:ext cx="956771" cy="236379"/>
          </a:xfrm>
          <a:prstGeom prst="rect">
            <a:avLst/>
          </a:prstGeom>
          <a:effectLst>
            <a:outerShdw dist="50800" sx="1000" sy="1000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A4C1BF-C268-3943-8B16-86C93577D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011" y="4818809"/>
            <a:ext cx="1193679" cy="4476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74AAAC-1817-7341-85A8-A20E63F26A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7174" y="4847941"/>
            <a:ext cx="1193679" cy="447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DD3CD0-1332-ED4A-AC8B-314AAF5D50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2206" y="4843320"/>
            <a:ext cx="1193679" cy="447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18A157-95C5-D842-B3EA-4D075A0BBF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5905" y="4797152"/>
            <a:ext cx="1193679" cy="447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FE9094-9777-2B4C-80E0-D11FC2092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430" y="4821758"/>
            <a:ext cx="1193679" cy="4476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483677F-4B50-5C4A-9DD6-4C00DE175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6427" y="4818809"/>
            <a:ext cx="1193679" cy="4476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5EACD6-85FC-B741-91F0-268EDA0306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0873" y="4839268"/>
            <a:ext cx="1193679" cy="4476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3BBDBD-9E09-F042-982B-EC22BD6CF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9180" y="5561781"/>
            <a:ext cx="1801416" cy="675531"/>
          </a:xfrm>
          <a:prstGeom prst="rect">
            <a:avLst/>
          </a:prstGeom>
        </p:spPr>
      </p:pic>
      <p:pic>
        <p:nvPicPr>
          <p:cNvPr id="29" name="Picture 28" descr="Logo&#10;&#10;Description automatically generated with medium confidence">
            <a:extLst>
              <a:ext uri="{FF2B5EF4-FFF2-40B4-BE49-F238E27FC236}">
                <a16:creationId xmlns:a16="http://schemas.microsoft.com/office/drawing/2014/main" id="{2269A504-CCFC-B243-A72C-F79F8587F5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0DD920A-25AB-F541-AE21-88CD315E3371}"/>
              </a:ext>
            </a:extLst>
          </p:cNvPr>
          <p:cNvSpPr/>
          <p:nvPr/>
        </p:nvSpPr>
        <p:spPr>
          <a:xfrm>
            <a:off x="6180106" y="4818808"/>
            <a:ext cx="1111514" cy="503981"/>
          </a:xfrm>
          <a:prstGeom prst="roundRect">
            <a:avLst/>
          </a:prstGeom>
          <a:solidFill>
            <a:schemeClr val="bg1">
              <a:lumMod val="95000"/>
              <a:alpha val="84129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C030265-E12A-3371-81F7-39F1966E6B7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9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ACE70-3899-D34B-9DD1-D3CE67B5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15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E30B6D-6B2E-2CCB-3BCF-F473CD771B7B}"/>
              </a:ext>
            </a:extLst>
          </p:cNvPr>
          <p:cNvSpPr txBox="1"/>
          <p:nvPr/>
        </p:nvSpPr>
        <p:spPr>
          <a:xfrm>
            <a:off x="1360842" y="1742616"/>
            <a:ext cx="2367888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Bloedsomloop </a:t>
            </a:r>
          </a:p>
          <a:p>
            <a:r>
              <a:rPr lang="nl-NL" dirty="0">
                <a:latin typeface="Cambria" panose="02040503050406030204" pitchFamily="18" charset="0"/>
              </a:rPr>
              <a:t>Mutaties</a:t>
            </a:r>
          </a:p>
          <a:p>
            <a:r>
              <a:rPr lang="nl-NL" dirty="0">
                <a:latin typeface="Cambria" panose="02040503050406030204" pitchFamily="18" charset="0"/>
              </a:rPr>
              <a:t>Terra Nova</a:t>
            </a:r>
          </a:p>
          <a:p>
            <a:r>
              <a:rPr lang="nl-NL" dirty="0">
                <a:latin typeface="Cambria" panose="02040503050406030204" pitchFamily="18" charset="0"/>
              </a:rPr>
              <a:t>Voedselrelaties</a:t>
            </a:r>
          </a:p>
          <a:p>
            <a:r>
              <a:rPr lang="nl-NL" dirty="0">
                <a:latin typeface="Cambria" panose="02040503050406030204" pitchFamily="18" charset="0"/>
              </a:rPr>
              <a:t>Yellowstone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Bloedsuikerspiegel</a:t>
            </a:r>
          </a:p>
          <a:p>
            <a:r>
              <a:rPr lang="nl-NL" dirty="0">
                <a:latin typeface="Cambria" panose="02040503050406030204" pitchFamily="18" charset="0"/>
              </a:rPr>
              <a:t>Het eiland</a:t>
            </a:r>
          </a:p>
          <a:p>
            <a:r>
              <a:rPr lang="nl-NL" dirty="0">
                <a:latin typeface="Cambria" panose="02040503050406030204" pitchFamily="18" charset="0"/>
              </a:rPr>
              <a:t>Kelpwouden</a:t>
            </a:r>
          </a:p>
          <a:p>
            <a:r>
              <a:rPr lang="nl-NL" dirty="0">
                <a:latin typeface="Cambria" panose="02040503050406030204" pitchFamily="18" charset="0"/>
              </a:rPr>
              <a:t>Plant onder stolp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Enzymen</a:t>
            </a:r>
          </a:p>
          <a:p>
            <a:r>
              <a:rPr lang="nl-NL" dirty="0" err="1">
                <a:latin typeface="Cambria" panose="02040503050406030204" pitchFamily="18" charset="0"/>
              </a:rPr>
              <a:t>Lac</a:t>
            </a:r>
            <a:r>
              <a:rPr lang="nl-NL" dirty="0">
                <a:latin typeface="Cambria" panose="02040503050406030204" pitchFamily="18" charset="0"/>
              </a:rPr>
              <a:t> </a:t>
            </a:r>
            <a:r>
              <a:rPr lang="nl-NL" dirty="0" err="1">
                <a:latin typeface="Cambria" panose="02040503050406030204" pitchFamily="18" charset="0"/>
              </a:rPr>
              <a:t>operon</a:t>
            </a:r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Predator-prooi</a:t>
            </a:r>
          </a:p>
          <a:p>
            <a:r>
              <a:rPr lang="nl-NL" dirty="0">
                <a:latin typeface="Cambria" panose="02040503050406030204" pitchFamily="18" charset="0"/>
              </a:rPr>
              <a:t>Spermatogenese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ABB6-4BF4-C346-AA85-601C9366F93F}"/>
              </a:ext>
            </a:extLst>
          </p:cNvPr>
          <p:cNvSpPr txBox="1"/>
          <p:nvPr/>
        </p:nvSpPr>
        <p:spPr>
          <a:xfrm>
            <a:off x="3943538" y="1763152"/>
            <a:ext cx="2367888" cy="42473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Calorimetrie</a:t>
            </a:r>
          </a:p>
          <a:p>
            <a:r>
              <a:rPr lang="nl-NL" dirty="0">
                <a:latin typeface="Cambria" panose="02040503050406030204" pitchFamily="18" charset="0"/>
              </a:rPr>
              <a:t>Cruise control</a:t>
            </a:r>
          </a:p>
          <a:p>
            <a:r>
              <a:rPr lang="nl-NL" dirty="0">
                <a:latin typeface="Cambria" panose="02040503050406030204" pitchFamily="18" charset="0"/>
              </a:rPr>
              <a:t>Geluid</a:t>
            </a:r>
          </a:p>
          <a:p>
            <a:r>
              <a:rPr lang="nl-NL" dirty="0">
                <a:latin typeface="Cambria" panose="02040503050406030204" pitchFamily="18" charset="0"/>
              </a:rPr>
              <a:t>Hondenslee</a:t>
            </a:r>
          </a:p>
          <a:p>
            <a:r>
              <a:rPr lang="nl-NL" dirty="0">
                <a:latin typeface="Cambria" panose="02040503050406030204" pitchFamily="18" charset="0"/>
              </a:rPr>
              <a:t>Sterreneigenschappen</a:t>
            </a:r>
          </a:p>
          <a:p>
            <a:r>
              <a:rPr lang="nl-NL" dirty="0">
                <a:latin typeface="Cambria" panose="02040503050406030204" pitchFamily="18" charset="0"/>
              </a:rPr>
              <a:t>Stroomkring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Gaswet</a:t>
            </a:r>
          </a:p>
          <a:p>
            <a:r>
              <a:rPr lang="nl-NL" dirty="0">
                <a:latin typeface="Cambria" panose="02040503050406030204" pitchFamily="18" charset="0"/>
              </a:rPr>
              <a:t>Parachutist</a:t>
            </a:r>
          </a:p>
          <a:p>
            <a:r>
              <a:rPr lang="nl-NL" dirty="0">
                <a:latin typeface="Cambria" panose="02040503050406030204" pitchFamily="18" charset="0"/>
              </a:rPr>
              <a:t>Sterrentoestanden</a:t>
            </a:r>
          </a:p>
          <a:p>
            <a:r>
              <a:rPr lang="nl-NL" dirty="0">
                <a:latin typeface="Cambria" panose="02040503050406030204" pitchFamily="18" charset="0"/>
              </a:rPr>
              <a:t>Behoud van energie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Kracht en beweging</a:t>
            </a:r>
          </a:p>
          <a:p>
            <a:r>
              <a:rPr lang="nl-NL" dirty="0">
                <a:latin typeface="Cambria" panose="02040503050406030204" pitchFamily="18" charset="0"/>
              </a:rPr>
              <a:t>Massa-veersysteem</a:t>
            </a:r>
          </a:p>
          <a:p>
            <a:r>
              <a:rPr lang="nl-NL" dirty="0">
                <a:latin typeface="Cambria" panose="02040503050406030204" pitchFamily="18" charset="0"/>
              </a:rPr>
              <a:t>Sterbalans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7F69-CFB6-B28A-F672-595BA0FF9CD7}"/>
              </a:ext>
            </a:extLst>
          </p:cNvPr>
          <p:cNvSpPr txBox="1"/>
          <p:nvPr/>
        </p:nvSpPr>
        <p:spPr>
          <a:xfrm>
            <a:off x="6526234" y="1763152"/>
            <a:ext cx="236788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Armoede</a:t>
            </a:r>
          </a:p>
          <a:p>
            <a:r>
              <a:rPr lang="nl-NL" dirty="0">
                <a:latin typeface="Cambria" panose="02040503050406030204" pitchFamily="18" charset="0"/>
              </a:rPr>
              <a:t>Broeikaseffect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Centrum-periferie</a:t>
            </a:r>
          </a:p>
          <a:p>
            <a:r>
              <a:rPr lang="nl-NL" dirty="0">
                <a:latin typeface="Cambria" panose="02040503050406030204" pitchFamily="18" charset="0"/>
              </a:rPr>
              <a:t>Neolithische tijd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Klimaatverandering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06FA7-093F-9219-E1B5-D196B3017565}"/>
              </a:ext>
            </a:extLst>
          </p:cNvPr>
          <p:cNvSpPr txBox="1"/>
          <p:nvPr/>
        </p:nvSpPr>
        <p:spPr>
          <a:xfrm>
            <a:off x="9108930" y="1763152"/>
            <a:ext cx="2367888" cy="36933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dirty="0">
                <a:latin typeface="Cambria" panose="02040503050406030204" pitchFamily="18" charset="0"/>
              </a:rPr>
              <a:t>Marktwerking</a:t>
            </a:r>
          </a:p>
          <a:p>
            <a:r>
              <a:rPr lang="nl-NL" dirty="0">
                <a:latin typeface="Cambria" panose="02040503050406030204" pitchFamily="18" charset="0"/>
              </a:rPr>
              <a:t>Industriële revolutie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Pensioenen</a:t>
            </a: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endParaRPr lang="nl-NL" dirty="0">
              <a:latin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</a:rPr>
              <a:t>Conjunctuur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96979-41C9-E799-1576-73C2011A2794}"/>
              </a:ext>
            </a:extLst>
          </p:cNvPr>
          <p:cNvSpPr txBox="1"/>
          <p:nvPr/>
        </p:nvSpPr>
        <p:spPr>
          <a:xfrm>
            <a:off x="4837178" y="1239143"/>
            <a:ext cx="58060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3F0ED0-A77A-A6A4-0DB0-77D66F44332A}"/>
              </a:ext>
            </a:extLst>
          </p:cNvPr>
          <p:cNvSpPr txBox="1"/>
          <p:nvPr/>
        </p:nvSpPr>
        <p:spPr>
          <a:xfrm>
            <a:off x="2208796" y="1234059"/>
            <a:ext cx="67197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BIO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2F885-6573-6CFF-8CDB-B7F9BD72CCFE}"/>
              </a:ext>
            </a:extLst>
          </p:cNvPr>
          <p:cNvSpPr txBox="1"/>
          <p:nvPr/>
        </p:nvSpPr>
        <p:spPr>
          <a:xfrm>
            <a:off x="7419485" y="1234059"/>
            <a:ext cx="57098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F4DF9-3482-7BAC-F5A1-23B72EDEE12C}"/>
              </a:ext>
            </a:extLst>
          </p:cNvPr>
          <p:cNvSpPr txBox="1"/>
          <p:nvPr/>
        </p:nvSpPr>
        <p:spPr>
          <a:xfrm>
            <a:off x="10025813" y="1235224"/>
            <a:ext cx="5341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</a:rPr>
              <a:t>EC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8079FD4-5C53-0187-8794-882169B3455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defRPr>
            </a:lvl1pPr>
          </a:lstStyle>
          <a:p>
            <a:r>
              <a:rPr lang="nl-NL" dirty="0"/>
              <a:t>Voorbeelden van lessenseries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177BEB-2581-8B28-2C08-9BBB6A5890F2}"/>
              </a:ext>
            </a:extLst>
          </p:cNvPr>
          <p:cNvSpPr txBox="1"/>
          <p:nvPr/>
        </p:nvSpPr>
        <p:spPr>
          <a:xfrm rot="16200000">
            <a:off x="501087" y="2428797"/>
            <a:ext cx="10459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58C749-603A-A225-1746-8A155AF1D6D0}"/>
              </a:ext>
            </a:extLst>
          </p:cNvPr>
          <p:cNvSpPr txBox="1"/>
          <p:nvPr/>
        </p:nvSpPr>
        <p:spPr>
          <a:xfrm rot="16200000">
            <a:off x="501087" y="4012973"/>
            <a:ext cx="10459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367A71-2164-2552-CD02-068B79FF524F}"/>
              </a:ext>
            </a:extLst>
          </p:cNvPr>
          <p:cNvSpPr txBox="1"/>
          <p:nvPr/>
        </p:nvSpPr>
        <p:spPr>
          <a:xfrm rot="16200000">
            <a:off x="501343" y="5452877"/>
            <a:ext cx="104547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nl-NL" dirty="0">
                <a:latin typeface="Cambria" panose="02040503050406030204" pitchFamily="18" charset="0"/>
              </a:rPr>
              <a:t>Niveau 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9A9AA5-0C67-A8D0-7C63-C9EBDC024237}"/>
              </a:ext>
            </a:extLst>
          </p:cNvPr>
          <p:cNvCxnSpPr>
            <a:cxnSpLocks/>
          </p:cNvCxnSpPr>
          <p:nvPr/>
        </p:nvCxnSpPr>
        <p:spPr>
          <a:xfrm>
            <a:off x="1424773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56D7E4-5572-0E22-14DA-990E231A8BCE}"/>
              </a:ext>
            </a:extLst>
          </p:cNvPr>
          <p:cNvCxnSpPr>
            <a:cxnSpLocks/>
          </p:cNvCxnSpPr>
          <p:nvPr/>
        </p:nvCxnSpPr>
        <p:spPr>
          <a:xfrm>
            <a:off x="4017061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03528A-4BB6-50A9-9281-722BFFCE128E}"/>
              </a:ext>
            </a:extLst>
          </p:cNvPr>
          <p:cNvCxnSpPr>
            <a:cxnSpLocks/>
          </p:cNvCxnSpPr>
          <p:nvPr/>
        </p:nvCxnSpPr>
        <p:spPr>
          <a:xfrm>
            <a:off x="6609349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1D7C2A-4130-9CEC-4E0A-628458B7667B}"/>
              </a:ext>
            </a:extLst>
          </p:cNvPr>
          <p:cNvCxnSpPr>
            <a:cxnSpLocks/>
          </p:cNvCxnSpPr>
          <p:nvPr/>
        </p:nvCxnSpPr>
        <p:spPr>
          <a:xfrm>
            <a:off x="9201637" y="3587304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BB398A-C106-A95F-20C4-CFB6509D48E4}"/>
              </a:ext>
            </a:extLst>
          </p:cNvPr>
          <p:cNvCxnSpPr>
            <a:cxnSpLocks/>
          </p:cNvCxnSpPr>
          <p:nvPr/>
        </p:nvCxnSpPr>
        <p:spPr>
          <a:xfrm>
            <a:off x="1424773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FDFAA5-C39B-F9A0-875F-4D15543B0455}"/>
              </a:ext>
            </a:extLst>
          </p:cNvPr>
          <p:cNvCxnSpPr>
            <a:cxnSpLocks/>
          </p:cNvCxnSpPr>
          <p:nvPr/>
        </p:nvCxnSpPr>
        <p:spPr>
          <a:xfrm>
            <a:off x="4017061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B89684-0E91-3EEE-49CA-C483D750360F}"/>
              </a:ext>
            </a:extLst>
          </p:cNvPr>
          <p:cNvCxnSpPr>
            <a:cxnSpLocks/>
          </p:cNvCxnSpPr>
          <p:nvPr/>
        </p:nvCxnSpPr>
        <p:spPr>
          <a:xfrm>
            <a:off x="6609349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1DE544-7CD8-18C7-C8F1-A55C0E1A7737}"/>
              </a:ext>
            </a:extLst>
          </p:cNvPr>
          <p:cNvCxnSpPr>
            <a:cxnSpLocks/>
          </p:cNvCxnSpPr>
          <p:nvPr/>
        </p:nvCxnSpPr>
        <p:spPr>
          <a:xfrm>
            <a:off x="9201637" y="4955456"/>
            <a:ext cx="21957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F38BEFDF-E28F-FE80-73E1-EB3A06C7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3BCE7F7E-A865-5B05-1D79-B08AC894C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B2D8-D8EC-0E75-1520-3AE07BF9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 &amp; Meedoen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D940E-518D-6E6F-C462-2CD136CC7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7BD0E-F6AB-46CC-5A37-C9CC5391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5089F9F6-8B7B-CBAB-EB8A-463C43240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4547E5D4-99B6-3A30-EFF7-B4566594F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63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7656-79D3-BC7F-56E3-CEB5F739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Samenvattend…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9D76D-D33D-F6CE-71E8-49E4B67BF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Nieuwe didactiek</a:t>
            </a:r>
          </a:p>
          <a:p>
            <a:pPr lvl="1"/>
            <a:r>
              <a:rPr lang="nl-NL" dirty="0"/>
              <a:t>Leren door construeren van interactieve diagrammen</a:t>
            </a:r>
          </a:p>
          <a:p>
            <a:pPr lvl="1"/>
            <a:r>
              <a:rPr lang="nl-NL" dirty="0"/>
              <a:t>Systeemdenken &amp; vakspecifieke inhoud gecombineerd</a:t>
            </a:r>
          </a:p>
          <a:p>
            <a:pPr lvl="1"/>
            <a:r>
              <a:rPr lang="nl-NL" dirty="0"/>
              <a:t>Aansluitend bij bestaande curricula (verrijking van ‘bestaand’ onderwijs)</a:t>
            </a:r>
          </a:p>
          <a:p>
            <a:r>
              <a:rPr lang="nl-NL" dirty="0"/>
              <a:t>Software</a:t>
            </a:r>
          </a:p>
          <a:p>
            <a:pPr lvl="1"/>
            <a:r>
              <a:rPr lang="nl-NL" dirty="0"/>
              <a:t>Zelfstandig werken </a:t>
            </a:r>
            <a:r>
              <a:rPr lang="nl-NL" i="1" dirty="0"/>
              <a:t>d.m.v.</a:t>
            </a:r>
            <a:r>
              <a:rPr lang="nl-NL" dirty="0"/>
              <a:t> niveaus &amp; auto. ondersteuning</a:t>
            </a:r>
          </a:p>
          <a:p>
            <a:r>
              <a:rPr lang="nl-NL" dirty="0"/>
              <a:t>Lessenseries</a:t>
            </a:r>
          </a:p>
          <a:p>
            <a:pPr lvl="1"/>
            <a:r>
              <a:rPr lang="nl-NL" dirty="0"/>
              <a:t>± 40 ontwikkeld (na, bio, </a:t>
            </a:r>
            <a:r>
              <a:rPr lang="nl-NL" dirty="0" err="1"/>
              <a:t>ac</a:t>
            </a:r>
            <a:r>
              <a:rPr lang="nl-NL" dirty="0"/>
              <a:t>, </a:t>
            </a:r>
            <a:r>
              <a:rPr lang="nl-NL" dirty="0" err="1"/>
              <a:t>ec</a:t>
            </a:r>
            <a:r>
              <a:rPr lang="nl-NL" dirty="0"/>
              <a:t>)</a:t>
            </a:r>
            <a:endParaRPr lang="nl-NL" i="1" dirty="0"/>
          </a:p>
          <a:p>
            <a:r>
              <a:rPr lang="nl-NL" dirty="0"/>
              <a:t>In de klas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charset="0"/>
              </a:rPr>
              <a:t>Actieve lessen, zelfstandig werken, motiverend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54B21-71BB-D571-E107-75550559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5B406-2E7D-CBE7-C8D1-270A07867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180" y="3861048"/>
            <a:ext cx="2194752" cy="2161498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529BA20F-FA0F-5509-8616-ED64B70A9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  <p:pic>
        <p:nvPicPr>
          <p:cNvPr id="5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15918187-1D23-0C8A-0403-C212F247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77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F4C5-CD5E-60D9-4DD4-A084DC049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Belangstelling?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25C16-8889-8E1E-C021-EBC06298C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Online invulformulier: </a:t>
            </a:r>
            <a:r>
              <a:rPr lang="nl-NL" dirty="0">
                <a:hlinkClick r:id="rId2"/>
              </a:rPr>
              <a:t>https://denker.nu/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OF: Stuur een email: </a:t>
            </a:r>
            <a:r>
              <a:rPr lang="nl-NL" dirty="0">
                <a:hlinkClick r:id="rId3"/>
              </a:rPr>
              <a:t>t.e.hoogma@hva.nl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9825F-67D9-FF48-BF63-6FC194E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18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31B896-CE7E-AD06-2C70-7649A63B7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701" y="3798698"/>
            <a:ext cx="1704269" cy="2414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473205-C732-D83B-AD8F-13D3B39BA05E}"/>
              </a:ext>
            </a:extLst>
          </p:cNvPr>
          <p:cNvSpPr txBox="1"/>
          <p:nvPr/>
        </p:nvSpPr>
        <p:spPr>
          <a:xfrm>
            <a:off x="4050432" y="5751414"/>
            <a:ext cx="500812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Cambria" panose="02040503050406030204" pitchFamily="18" charset="0"/>
                <a:hlinkClick r:id="rId5"/>
              </a:rPr>
              <a:t>https://www.hva.nl/smarteducation</a:t>
            </a:r>
            <a:endParaRPr lang="nl-NL" sz="2400" dirty="0">
              <a:latin typeface="Cambria" panose="02040503050406030204" pitchFamily="18" charset="0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2C1A8C0-8A07-0CFB-EC00-1DCE726AD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  <p:pic>
        <p:nvPicPr>
          <p:cNvPr id="5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9E6C3D97-7901-3ECF-77B9-1A89DE0BF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8090436-03FF-B432-8C90-E0FE80E98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4600"/>
              <a:t>Systeemdenken en duurzaamheid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2E29D87C-B558-227E-A322-108DB099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3"/>
            <a:ext cx="4818888" cy="406057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200" b="0" i="1" u="none" strike="noStrike" dirty="0">
                <a:effectLst/>
                <a:latin typeface="Calibri" panose="020F0502020204030204" pitchFamily="34" charset="0"/>
              </a:rPr>
              <a:t>“It is crucial to address poverty, climate change and inequality, which are interrelated problems whose solutions are interlinked (United Nations UN).</a:t>
            </a:r>
          </a:p>
          <a:p>
            <a:pPr marL="0" indent="0">
              <a:buNone/>
            </a:pPr>
            <a:r>
              <a:rPr lang="en-US" sz="2200" b="0" i="1" u="none" strike="noStrike" dirty="0">
                <a:effectLst/>
                <a:latin typeface="Calibri" panose="020F0502020204030204" pitchFamily="34" charset="0"/>
              </a:rPr>
              <a:t> Students and teachers should see these important issues as systems that interact and affect each other (Booth-Sweeney 2017). </a:t>
            </a:r>
          </a:p>
          <a:p>
            <a:pPr marL="0" indent="0">
              <a:buNone/>
            </a:pPr>
            <a:r>
              <a:rPr lang="en-US" sz="2200" b="1" i="1" u="none" strike="noStrike" dirty="0">
                <a:effectLst/>
                <a:latin typeface="Calibri" panose="020F0502020204030204" pitchFamily="34" charset="0"/>
              </a:rPr>
              <a:t>Systems thinking</a:t>
            </a:r>
            <a:r>
              <a:rPr lang="en-US" sz="2200" b="0" i="1" u="none" strike="noStrike" dirty="0">
                <a:effectLst/>
                <a:latin typeface="Calibri" panose="020F0502020204030204" pitchFamily="34" charset="0"/>
              </a:rPr>
              <a:t> is a necessary tool to understand these problems and find solutions to them (Meadows 1991).” </a:t>
            </a:r>
            <a:endParaRPr lang="en-US" sz="2200" b="0" u="none" strike="noStrike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</a:rPr>
              <a:t>(</a:t>
            </a:r>
            <a:r>
              <a:rPr lang="en-US" sz="2200" dirty="0" err="1">
                <a:latin typeface="Calibri" panose="020F0502020204030204" pitchFamily="34" charset="0"/>
              </a:rPr>
              <a:t>Karaarslan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</a:rPr>
              <a:t>Semiz</a:t>
            </a:r>
            <a:r>
              <a:rPr lang="en-US" sz="2200" dirty="0">
                <a:latin typeface="Calibri" panose="020F0502020204030204" pitchFamily="34" charset="0"/>
              </a:rPr>
              <a:t>, 2021, p.39)</a:t>
            </a:r>
            <a:endParaRPr lang="nl-NL" sz="2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C5F9B2-CE91-73E3-F581-3F817222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1104" y="2303823"/>
            <a:ext cx="6606960" cy="30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B67C25-888B-E23A-2F98-D3B0E58C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6F5B49A-A3CB-3F42-8C33-775D49D16EAA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pic>
        <p:nvPicPr>
          <p:cNvPr id="10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D4A040BE-113D-357E-8D86-CFFC0D4D5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952D756E-B616-046E-4A63-60CE6E881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2" y="190902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24D97-E61D-D3E7-553F-6FB3AAFDA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Waarom gaan we conceptueel modelleren?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E2688-4A1D-8273-3E81-769F9AB78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Eerst even wat achtergrond, straks gaan we aan de slag!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C81D3-C989-8A54-FD3D-2DF40314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D163A51C-AB39-2E6E-F248-ABFAE291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7E15441-8564-ACF0-FEFE-95D67919F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2" y="190902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DC52A73D-20A5-CCB3-05AE-A10C28C52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2" y="190902"/>
            <a:ext cx="889924" cy="8899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4</a:t>
            </a:fld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4378991" y="837072"/>
            <a:ext cx="3240000" cy="3240000"/>
            <a:chOff x="4317129" y="2205264"/>
            <a:chExt cx="3240000" cy="324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145" y="2564904"/>
              <a:ext cx="2794261" cy="244617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317129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9376" y="2133256"/>
            <a:ext cx="3240000" cy="3240000"/>
            <a:chOff x="479376" y="2205264"/>
            <a:chExt cx="3240000" cy="3240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62" y="2712214"/>
              <a:ext cx="2569934" cy="2444978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79376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54882" y="2133256"/>
            <a:ext cx="3240000" cy="3240000"/>
            <a:chOff x="8154882" y="2205264"/>
            <a:chExt cx="3240000" cy="3240000"/>
          </a:xfrm>
        </p:grpSpPr>
        <p:sp>
          <p:nvSpPr>
            <p:cNvPr id="12" name="Oval 11"/>
            <p:cNvSpPr/>
            <p:nvPr/>
          </p:nvSpPr>
          <p:spPr>
            <a:xfrm>
              <a:off x="8154882" y="2205264"/>
              <a:ext cx="3240000" cy="3240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472264" y="2926732"/>
              <a:ext cx="2671936" cy="1930484"/>
              <a:chOff x="8649096" y="3929482"/>
              <a:chExt cx="2724035" cy="18580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6588" y="3929482"/>
                <a:ext cx="2441930" cy="149373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649096" y="5418217"/>
                <a:ext cx="27240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>
                    <a:latin typeface="Cambria" charset="0"/>
                    <a:ea typeface="Cambria" charset="0"/>
                    <a:cs typeface="Cambria" charset="0"/>
                  </a:rPr>
                  <a:t>Kunstmatige Intelligentie</a:t>
                </a:r>
                <a:endParaRPr lang="nl-NL" sz="1600">
                  <a:latin typeface="Cambria" charset="0"/>
                  <a:ea typeface="Cambria" charset="0"/>
                  <a:cs typeface="Cambria" charset="0"/>
                </a:endParaRP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51990">
            <a:off x="7897501" y="2584641"/>
            <a:ext cx="1556515" cy="535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4243192"/>
            <a:ext cx="2110239" cy="1826774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72332" y="2529766"/>
            <a:ext cx="3787090" cy="2555418"/>
            <a:chOff x="1331640" y="1052736"/>
            <a:chExt cx="6408712" cy="504056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331640" y="1916832"/>
              <a:ext cx="6408712" cy="417646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403648" y="1052736"/>
              <a:ext cx="5472608" cy="468052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C37313C0-B0E4-A15A-1041-CD65B8DA08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9401798" y="410590"/>
            <a:ext cx="2132056" cy="1177107"/>
          </a:xfrm>
          <a:prstGeom prst="wedgeRoundRectCallout">
            <a:avLst>
              <a:gd name="adj1" fmla="val -35292"/>
              <a:gd name="adj2" fmla="val 87119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nl-NL" sz="2000" i="1" dirty="0">
                <a:solidFill>
                  <a:schemeClr val="tx1"/>
                </a:solidFill>
                <a:latin typeface="Cambria"/>
                <a:cs typeface="Cambria"/>
              </a:rPr>
              <a:t>Meerwaarde</a:t>
            </a:r>
          </a:p>
          <a:p>
            <a:r>
              <a:rPr lang="nl-NL" sz="2000" dirty="0">
                <a:solidFill>
                  <a:schemeClr val="tx1"/>
                </a:solidFill>
                <a:latin typeface="Cambria"/>
                <a:cs typeface="Cambria"/>
              </a:rPr>
              <a:t>- Representatie</a:t>
            </a:r>
          </a:p>
          <a:p>
            <a:r>
              <a:rPr lang="nl-NL" sz="2000" dirty="0">
                <a:solidFill>
                  <a:schemeClr val="tx1"/>
                </a:solidFill>
                <a:latin typeface="Cambria"/>
                <a:cs typeface="Cambria"/>
              </a:rPr>
              <a:t>- Interactie</a:t>
            </a:r>
          </a:p>
        </p:txBody>
      </p:sp>
    </p:spTree>
    <p:extLst>
      <p:ext uri="{BB962C8B-B14F-4D97-AF65-F5344CB8AC3E}">
        <p14:creationId xmlns:p14="http://schemas.microsoft.com/office/powerpoint/2010/main" val="73993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31111" y="1205879"/>
            <a:ext cx="2520280" cy="26254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4507075" y="2220133"/>
            <a:ext cx="684076" cy="5463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flipV="1">
            <a:off x="6955347" y="2132856"/>
            <a:ext cx="684076" cy="5463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579083" y="980728"/>
            <a:ext cx="3024336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Betekenis maken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1031" y="3327288"/>
            <a:ext cx="3960440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Representaties maken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5</a:t>
            </a:fld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1685038" y="4131662"/>
            <a:ext cx="2178714" cy="1945241"/>
            <a:chOff x="844472" y="4203670"/>
            <a:chExt cx="2178714" cy="1945241"/>
          </a:xfrm>
        </p:grpSpPr>
        <p:sp>
          <p:nvSpPr>
            <p:cNvPr id="50" name="Rectangle 49"/>
            <p:cNvSpPr/>
            <p:nvPr/>
          </p:nvSpPr>
          <p:spPr>
            <a:xfrm>
              <a:off x="911423" y="4203670"/>
              <a:ext cx="1982647" cy="194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44472" y="4383403"/>
              <a:ext cx="2178714" cy="1699284"/>
              <a:chOff x="1697115" y="4728682"/>
              <a:chExt cx="2178714" cy="1699284"/>
            </a:xfrm>
          </p:grpSpPr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2287" y="4728682"/>
                <a:ext cx="1088369" cy="1258346"/>
              </a:xfrm>
              <a:prstGeom prst="rect">
                <a:avLst/>
              </a:prstGeom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1697115" y="6058634"/>
                <a:ext cx="21787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>
                    <a:latin typeface="Cambria" charset="0"/>
                    <a:ea typeface="Cambria" charset="0"/>
                    <a:cs typeface="Cambria" charset="0"/>
                  </a:rPr>
                  <a:t>Lezen &amp; Schrijven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8328248" y="3356992"/>
            <a:ext cx="2178714" cy="2725752"/>
            <a:chOff x="9175086" y="3429000"/>
            <a:chExt cx="2178714" cy="2725752"/>
          </a:xfrm>
        </p:grpSpPr>
        <p:sp>
          <p:nvSpPr>
            <p:cNvPr id="55" name="Rectangle 54"/>
            <p:cNvSpPr/>
            <p:nvPr/>
          </p:nvSpPr>
          <p:spPr>
            <a:xfrm>
              <a:off x="9273119" y="4209511"/>
              <a:ext cx="1982647" cy="19452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9175086" y="3429000"/>
              <a:ext cx="2178714" cy="2646878"/>
              <a:chOff x="9632286" y="3831379"/>
              <a:chExt cx="2178714" cy="264687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9998528" y="3831379"/>
                <a:ext cx="1446230" cy="264687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ctr"/>
                <a:r>
                  <a:rPr lang="nl-NL" sz="16600" dirty="0">
                    <a:latin typeface="Cambria" charset="0"/>
                    <a:ea typeface="Cambria" charset="0"/>
                    <a:cs typeface="Cambria" charset="0"/>
                  </a:rPr>
                  <a:t>𝜋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9632286" y="6058634"/>
                <a:ext cx="21787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>
                    <a:latin typeface="Cambria" charset="0"/>
                    <a:ea typeface="Cambria" charset="0"/>
                    <a:cs typeface="Cambria" charset="0"/>
                  </a:rPr>
                  <a:t>Wiskunde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994081" y="4779049"/>
            <a:ext cx="4203839" cy="1015663"/>
            <a:chOff x="3260313" y="4789600"/>
            <a:chExt cx="5671374" cy="1015663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3260313" y="5297432"/>
              <a:ext cx="5671374" cy="0"/>
            </a:xfrm>
            <a:prstGeom prst="straightConnector1">
              <a:avLst/>
            </a:prstGeom>
            <a:ln w="47625">
              <a:solidFill>
                <a:schemeClr val="bg1">
                  <a:lumMod val="50000"/>
                </a:schemeClr>
              </a:solidFill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707417" y="4789600"/>
              <a:ext cx="87431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nl-NL" sz="6000">
                  <a:latin typeface="Cambria" charset="0"/>
                  <a:ea typeface="Cambria" charset="0"/>
                  <a:cs typeface="Cambria" charset="0"/>
                </a:rPr>
                <a:t>?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14EAABAA-7AB1-D449-90E5-39F73848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314" y="4130303"/>
            <a:ext cx="2155874" cy="1945228"/>
          </a:xfrm>
          <a:prstGeom prst="rect">
            <a:avLst/>
          </a:prstGeom>
        </p:spPr>
      </p:pic>
      <p:pic>
        <p:nvPicPr>
          <p:cNvPr id="2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E1A8073F-B154-F534-A1E0-FE1A2ABD9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C0F30FE-FF4C-C837-0C43-33FEDE5FF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62" y="190902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831111" y="1205879"/>
            <a:ext cx="2520280" cy="262546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Down Arrow 12"/>
          <p:cNvSpPr/>
          <p:nvPr/>
        </p:nvSpPr>
        <p:spPr>
          <a:xfrm>
            <a:off x="4507075" y="2220133"/>
            <a:ext cx="684076" cy="54636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Down Arrow 13"/>
          <p:cNvSpPr/>
          <p:nvPr/>
        </p:nvSpPr>
        <p:spPr>
          <a:xfrm flipV="1">
            <a:off x="6955347" y="2132856"/>
            <a:ext cx="684076" cy="54636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4579083" y="980728"/>
            <a:ext cx="3024336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Betekenis maken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1031" y="3327288"/>
            <a:ext cx="3960440" cy="7134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Representaties maken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nl-NL" smtClean="0"/>
              <a:t>6</a:t>
            </a:fld>
            <a:endParaRPr lang="nl-NL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BEB077-1E23-4F40-BD29-9E74CCADE125}"/>
              </a:ext>
            </a:extLst>
          </p:cNvPr>
          <p:cNvGrpSpPr/>
          <p:nvPr/>
        </p:nvGrpSpPr>
        <p:grpSpPr>
          <a:xfrm>
            <a:off x="3937489" y="4172602"/>
            <a:ext cx="3960440" cy="2096090"/>
            <a:chOff x="2423592" y="3984277"/>
            <a:chExt cx="3960440" cy="2096090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E6DA3573-D0C0-F04B-9CAD-2D87AB7BC2CD}"/>
                </a:ext>
              </a:extLst>
            </p:cNvPr>
            <p:cNvSpPr/>
            <p:nvPr/>
          </p:nvSpPr>
          <p:spPr>
            <a:xfrm>
              <a:off x="2423592" y="4917323"/>
              <a:ext cx="3960440" cy="1163044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8E706E9-AA4A-6940-A62F-4E9C8A1844E7}"/>
                </a:ext>
              </a:extLst>
            </p:cNvPr>
            <p:cNvGrpSpPr/>
            <p:nvPr/>
          </p:nvGrpSpPr>
          <p:grpSpPr>
            <a:xfrm>
              <a:off x="2603044" y="5100487"/>
              <a:ext cx="3413676" cy="824948"/>
              <a:chOff x="2639616" y="5783224"/>
              <a:chExt cx="3413676" cy="824948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6C969F7-CE11-7844-AE52-7F87F92910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9616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923A7D40-EAE7-964A-9AED-D902F38B7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2424" y="6008498"/>
                <a:ext cx="374400" cy="374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73FFAB6-DD59-ED4B-95B3-6FC966043E74}"/>
                  </a:ext>
                </a:extLst>
              </p:cNvPr>
              <p:cNvGrpSpPr/>
              <p:nvPr/>
            </p:nvGrpSpPr>
            <p:grpSpPr>
              <a:xfrm>
                <a:off x="5873272" y="5783224"/>
                <a:ext cx="180020" cy="824948"/>
                <a:chOff x="5562110" y="5844412"/>
                <a:chExt cx="180020" cy="824948"/>
              </a:xfrm>
            </p:grpSpPr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31218F8B-3958-AD47-8912-32293C2BFA84}"/>
                    </a:ext>
                  </a:extLst>
                </p:cNvPr>
                <p:cNvPicPr/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58444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ABF9C22A-BBCF-2445-8D8C-37A70DEEB8FE}"/>
                    </a:ext>
                  </a:extLst>
                </p:cNvPr>
                <p:cNvPicPr/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2110" y="61144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8CB4B2CD-92E0-F84C-A9BE-2B047FA0C07D}"/>
                    </a:ext>
                  </a:extLst>
                </p:cNvPr>
                <p:cNvPicPr/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309320"/>
                  <a:ext cx="144016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E6A0512-3903-1541-859F-52E848778054}"/>
                    </a:ext>
                  </a:extLst>
                </p:cNvPr>
                <p:cNvPicPr/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80112" y="6507342"/>
                  <a:ext cx="162018" cy="162018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1BC94B33-B685-3A45-B991-BA60ECDCE364}"/>
                  </a:ext>
                </a:extLst>
              </p:cNvPr>
              <p:cNvGrpSpPr/>
              <p:nvPr/>
            </p:nvGrpSpPr>
            <p:grpSpPr>
              <a:xfrm>
                <a:off x="4025232" y="5835658"/>
                <a:ext cx="144016" cy="720080"/>
                <a:chOff x="3491880" y="4077072"/>
                <a:chExt cx="144016" cy="720080"/>
              </a:xfrm>
            </p:grpSpPr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B9F41943-1097-9E4F-8F7E-00A6E396275D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07707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B623C7F-6E11-744C-9A89-C2313ABEDA0B}"/>
                    </a:ext>
                  </a:extLst>
                </p:cNvPr>
                <p:cNvPicPr/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31109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C8D94769-C88E-E346-8C15-30571F1D6E20}"/>
                    </a:ext>
                  </a:extLst>
                </p:cNvPr>
                <p:cNvPicPr/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437112"/>
                  <a:ext cx="144016" cy="21602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026EA136-7000-3C4B-AD59-348A0215BCC5}"/>
                    </a:ext>
                  </a:extLst>
                </p:cNvPr>
                <p:cNvPicPr/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91880" y="4671138"/>
                  <a:ext cx="144016" cy="126014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</p:pic>
          </p:grpSp>
        </p:grpSp>
        <p:sp>
          <p:nvSpPr>
            <p:cNvPr id="61" name="Left-Right Arrow 40">
              <a:extLst>
                <a:ext uri="{FF2B5EF4-FFF2-40B4-BE49-F238E27FC236}">
                  <a16:creationId xmlns:a16="http://schemas.microsoft.com/office/drawing/2014/main" id="{E44FE05C-AFD9-C548-9B4A-BE5B2A8D7427}"/>
                </a:ext>
              </a:extLst>
            </p:cNvPr>
            <p:cNvSpPr/>
            <p:nvPr/>
          </p:nvSpPr>
          <p:spPr>
            <a:xfrm rot="16200000">
              <a:off x="4187775" y="4085824"/>
              <a:ext cx="779158" cy="576064"/>
            </a:xfrm>
            <a:prstGeom prst="leftRightArrow">
              <a:avLst>
                <a:gd name="adj1" fmla="val 36772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D7E070F-B370-E04F-934F-98ED9288E60D}"/>
              </a:ext>
            </a:extLst>
          </p:cNvPr>
          <p:cNvSpPr/>
          <p:nvPr/>
        </p:nvSpPr>
        <p:spPr>
          <a:xfrm>
            <a:off x="245065" y="1427705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>
                <a:solidFill>
                  <a:schemeClr val="tx1"/>
                </a:solidFill>
                <a:latin typeface="Cambria" panose="02040503050406030204" pitchFamily="18" charset="0"/>
              </a:rPr>
              <a:t>Kenmerken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Vocabulaire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Actief leren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>
                <a:solidFill>
                  <a:schemeClr val="tx1"/>
                </a:solidFill>
                <a:latin typeface="Cambria" panose="02040503050406030204" pitchFamily="18" charset="0"/>
              </a:rPr>
              <a:t>Niveaus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02AB6CBF-B8B0-AF41-A050-2DA72FC446E7}"/>
              </a:ext>
            </a:extLst>
          </p:cNvPr>
          <p:cNvSpPr/>
          <p:nvPr/>
        </p:nvSpPr>
        <p:spPr>
          <a:xfrm>
            <a:off x="7962044" y="1516774"/>
            <a:ext cx="4081990" cy="204608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b="1" dirty="0">
                <a:solidFill>
                  <a:schemeClr val="tx1"/>
                </a:solidFill>
                <a:latin typeface="Cambria" panose="02040503050406030204" pitchFamily="18" charset="0"/>
              </a:rPr>
              <a:t>Faciliteiten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mbria" panose="02040503050406030204" pitchFamily="18" charset="0"/>
              </a:rPr>
              <a:t>Auto. Ondersteuning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mbria" panose="02040503050406030204" pitchFamily="18" charset="0"/>
              </a:rPr>
              <a:t>Opdrachtenbestand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tx1"/>
                </a:solidFill>
                <a:latin typeface="Cambria" panose="02040503050406030204" pitchFamily="18" charset="0"/>
              </a:rPr>
              <a:t>Docentendashboard</a:t>
            </a:r>
          </a:p>
        </p:txBody>
      </p:sp>
      <p:pic>
        <p:nvPicPr>
          <p:cNvPr id="38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63B39-2C5A-B549-A055-6359C7E271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11C977-2456-34CE-B410-5D095E6A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09" y="87690"/>
            <a:ext cx="10515600" cy="1325563"/>
          </a:xfrm>
        </p:spPr>
        <p:txBody>
          <a:bodyPr/>
          <a:lstStyle/>
          <a:p>
            <a:r>
              <a:rPr lang="nl-NL" dirty="0"/>
              <a:t>Hoe doen we dat dan?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F35C7CD-1CFB-4BD6-32EA-D48CAFED2C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88228" y="5475816"/>
            <a:ext cx="441978" cy="46407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BBF70AB-AC44-04DA-CF4A-CDEDB30516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9940" y="5503959"/>
            <a:ext cx="394653" cy="394653"/>
          </a:xfrm>
          <a:prstGeom prst="rect">
            <a:avLst/>
          </a:prstGeom>
        </p:spPr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71233581-3BAB-0A57-9225-5ABC74B040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50EBAB-2D0F-2249-B2FE-BDF64F72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24" y="836713"/>
            <a:ext cx="9048712" cy="44992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F4466-01F4-EF42-854A-414BC21C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7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49651C-0CAF-A640-8E84-B32449A9FD62}"/>
              </a:ext>
            </a:extLst>
          </p:cNvPr>
          <p:cNvCxnSpPr/>
          <p:nvPr/>
        </p:nvCxnSpPr>
        <p:spPr>
          <a:xfrm>
            <a:off x="10266704" y="301586"/>
            <a:ext cx="0" cy="54006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D1E3918-1B35-2842-A010-66B5444BB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6010" y="476672"/>
            <a:ext cx="619128" cy="156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143284-54FD-7746-9A83-0F272415B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040" y="3361868"/>
            <a:ext cx="1521068" cy="12764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0C15B1-B53D-7942-9578-C95C25301630}"/>
              </a:ext>
            </a:extLst>
          </p:cNvPr>
          <p:cNvCxnSpPr>
            <a:cxnSpLocks/>
          </p:cNvCxnSpPr>
          <p:nvPr/>
        </p:nvCxnSpPr>
        <p:spPr>
          <a:xfrm flipH="1">
            <a:off x="10587506" y="2841271"/>
            <a:ext cx="129613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38CAB509-A7CC-EE44-A035-DE86DD37E6DC}"/>
              </a:ext>
            </a:extLst>
          </p:cNvPr>
          <p:cNvSpPr/>
          <p:nvPr/>
        </p:nvSpPr>
        <p:spPr>
          <a:xfrm>
            <a:off x="6536215" y="188640"/>
            <a:ext cx="2296089" cy="527742"/>
          </a:xfrm>
          <a:prstGeom prst="wedgeRoundRectCallout">
            <a:avLst>
              <a:gd name="adj1" fmla="val -60413"/>
              <a:gd name="adj2" fmla="val 29211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Oorzaak-gevolg</a:t>
            </a:r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E69B6FA8-14E3-0241-9F3A-5C15F4028A95}"/>
              </a:ext>
            </a:extLst>
          </p:cNvPr>
          <p:cNvSpPr/>
          <p:nvPr/>
        </p:nvSpPr>
        <p:spPr>
          <a:xfrm>
            <a:off x="2984816" y="308970"/>
            <a:ext cx="1527008" cy="527742"/>
          </a:xfrm>
          <a:prstGeom prst="wedgeRoundRectCallout">
            <a:avLst>
              <a:gd name="adj1" fmla="val 44582"/>
              <a:gd name="adj2" fmla="val 128892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Entiteit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76450014-E380-C64B-984E-7F48C06B3B52}"/>
              </a:ext>
            </a:extLst>
          </p:cNvPr>
          <p:cNvSpPr/>
          <p:nvPr/>
        </p:nvSpPr>
        <p:spPr>
          <a:xfrm>
            <a:off x="2855640" y="4941168"/>
            <a:ext cx="1584176" cy="527742"/>
          </a:xfrm>
          <a:prstGeom prst="wedgeRoundRectCallout">
            <a:avLst>
              <a:gd name="adj1" fmla="val -34630"/>
              <a:gd name="adj2" fmla="val -178738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Grootheid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5AA196F1-D6EA-4441-BAE7-2236C0A72EF7}"/>
              </a:ext>
            </a:extLst>
          </p:cNvPr>
          <p:cNvSpPr/>
          <p:nvPr/>
        </p:nvSpPr>
        <p:spPr>
          <a:xfrm>
            <a:off x="191344" y="4365104"/>
            <a:ext cx="2013908" cy="527739"/>
          </a:xfrm>
          <a:prstGeom prst="wedgeRoundRectCallout">
            <a:avLst>
              <a:gd name="adj1" fmla="val -16811"/>
              <a:gd name="adj2" fmla="val -274221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Verandering</a:t>
            </a: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A49AE07F-8E69-7B48-B7BD-BBBCE3585E46}"/>
              </a:ext>
            </a:extLst>
          </p:cNvPr>
          <p:cNvSpPr/>
          <p:nvPr/>
        </p:nvSpPr>
        <p:spPr>
          <a:xfrm>
            <a:off x="10551596" y="2420888"/>
            <a:ext cx="1521068" cy="545174"/>
          </a:xfrm>
          <a:prstGeom prst="wedgeRoundRectCallout">
            <a:avLst>
              <a:gd name="adj1" fmla="val 5148"/>
              <a:gd name="adj2" fmla="val -119895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Simulatie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EE71297-034E-274A-A6BD-4215663D6C17}"/>
              </a:ext>
            </a:extLst>
          </p:cNvPr>
          <p:cNvSpPr/>
          <p:nvPr/>
        </p:nvSpPr>
        <p:spPr>
          <a:xfrm>
            <a:off x="10344472" y="5157192"/>
            <a:ext cx="1740327" cy="545174"/>
          </a:xfrm>
          <a:prstGeom prst="wedgeRoundRectCallout">
            <a:avLst>
              <a:gd name="adj1" fmla="val 9540"/>
              <a:gd name="adj2" fmla="val -129630"/>
              <a:gd name="adj3" fmla="val 16667"/>
            </a:avLst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Ambiguïteit</a:t>
            </a:r>
          </a:p>
        </p:txBody>
      </p:sp>
      <p:sp>
        <p:nvSpPr>
          <p:cNvPr id="23" name="Horizontal Scroll 22">
            <a:extLst>
              <a:ext uri="{FF2B5EF4-FFF2-40B4-BE49-F238E27FC236}">
                <a16:creationId xmlns:a16="http://schemas.microsoft.com/office/drawing/2014/main" id="{4DF33870-F2D4-C64C-A64E-4ADAE941A41A}"/>
              </a:ext>
            </a:extLst>
          </p:cNvPr>
          <p:cNvSpPr/>
          <p:nvPr/>
        </p:nvSpPr>
        <p:spPr>
          <a:xfrm>
            <a:off x="8328248" y="5805264"/>
            <a:ext cx="2488976" cy="926413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Software niveau 2</a:t>
            </a:r>
          </a:p>
          <a:p>
            <a:pPr marL="188913" indent="-160338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Leerjaar: VO2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E190078-4528-F046-92ED-0FAD57E27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237" y="695474"/>
            <a:ext cx="622300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A43002-3962-A945-ACE1-88948FCAC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543" y="5823548"/>
            <a:ext cx="4755273" cy="4621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F7EE397-34A3-0C4C-8A88-2E79433417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237" y="2859786"/>
            <a:ext cx="622300" cy="584200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3A98193-BAE5-254D-AFEA-70E47179A217}"/>
              </a:ext>
            </a:extLst>
          </p:cNvPr>
          <p:cNvSpPr/>
          <p:nvPr/>
        </p:nvSpPr>
        <p:spPr>
          <a:xfrm>
            <a:off x="8610599" y="4088292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Hulp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597AC065-C53D-FC42-82B3-8CBD7EE06834}"/>
              </a:ext>
            </a:extLst>
          </p:cNvPr>
          <p:cNvSpPr/>
          <p:nvPr/>
        </p:nvSpPr>
        <p:spPr>
          <a:xfrm>
            <a:off x="8608783" y="1875714"/>
            <a:ext cx="1019553" cy="545174"/>
          </a:xfrm>
          <a:prstGeom prst="wedgeRoundRectCallout">
            <a:avLst>
              <a:gd name="adj1" fmla="val 53052"/>
              <a:gd name="adj2" fmla="val -16444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Hulp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66F1CFA5-6196-4540-9340-8A666DBEDCAA}"/>
              </a:ext>
            </a:extLst>
          </p:cNvPr>
          <p:cNvSpPr/>
          <p:nvPr/>
        </p:nvSpPr>
        <p:spPr>
          <a:xfrm>
            <a:off x="5506180" y="4946642"/>
            <a:ext cx="2321238" cy="545174"/>
          </a:xfrm>
          <a:prstGeom prst="wedgeRoundRectCallout">
            <a:avLst>
              <a:gd name="adj1" fmla="val -36197"/>
              <a:gd name="adj2" fmla="val 1002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nl-NL" sz="2400">
                <a:solidFill>
                  <a:schemeClr val="tx1"/>
                </a:solidFill>
                <a:latin typeface="Cambria"/>
                <a:cs typeface="Cambria"/>
              </a:rPr>
              <a:t>Voortgangsbalk</a:t>
            </a:r>
          </a:p>
        </p:txBody>
      </p:sp>
    </p:spTree>
    <p:extLst>
      <p:ext uri="{BB962C8B-B14F-4D97-AF65-F5344CB8AC3E}">
        <p14:creationId xmlns:p14="http://schemas.microsoft.com/office/powerpoint/2010/main" val="207668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7DF18-D20B-00FA-FCF8-4B297004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jullie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A45EDE-206A-B561-00A2-7C9710F6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Jullie gaan een les over het broeikaseffect maken.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Ga naar </a:t>
            </a:r>
            <a:r>
              <a:rPr lang="nl-NL" dirty="0" err="1"/>
              <a:t>create.dynalearn.nl</a:t>
            </a:r>
            <a:r>
              <a:rPr lang="nl-NL" dirty="0"/>
              <a:t> en log in met de code </a:t>
            </a:r>
            <a:r>
              <a:rPr lang="nl-NL" b="1" dirty="0"/>
              <a:t>9QTYC4</a:t>
            </a:r>
            <a:r>
              <a:rPr lang="nl-NL" b="1" dirty="0">
                <a:effectLst/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r>
              <a:rPr lang="nl-NL" dirty="0"/>
              <a:t>Registreer je account en volg daarna de stappen in het werkblad.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82A31F-C147-D8F2-6658-D31A944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8</a:t>
            </a:fld>
            <a:endParaRPr lang="en-GB"/>
          </a:p>
        </p:txBody>
      </p:sp>
      <p:pic>
        <p:nvPicPr>
          <p:cNvPr id="8" name="Afbeelding 7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2C7ACC4-8B67-9B2F-966A-75A0C2B9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7" y="3895555"/>
            <a:ext cx="3823302" cy="2825919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D090934-55E1-C39B-879C-8B4C27FD7C38}"/>
              </a:ext>
            </a:extLst>
          </p:cNvPr>
          <p:cNvSpPr/>
          <p:nvPr/>
        </p:nvSpPr>
        <p:spPr>
          <a:xfrm>
            <a:off x="4367808" y="6116811"/>
            <a:ext cx="1152128" cy="3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10F1FBBE-1D30-047C-4CCA-30721C722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41AE611-B5B9-D747-F16C-BE51B4187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1A33F-61FD-0531-150D-AC33EBB9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Nabespreking les broeikaseffect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C7CB2D-FBBB-4E10-A78E-BE390B9C3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jullie ervaring?</a:t>
            </a:r>
          </a:p>
          <a:p>
            <a:r>
              <a:rPr lang="nl-NL" dirty="0"/>
              <a:t>Waar liep je tegen aan?</a:t>
            </a:r>
          </a:p>
          <a:p>
            <a:r>
              <a:rPr lang="nl-NL" dirty="0"/>
              <a:t>Wat vond je verhelderend?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B1989C-8AFC-551E-565C-7BBCC3D7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B49A-A3CB-3F42-8C33-775D49D16EAA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7" descr="Logo&#10;&#10;Description automatically generated with medium confidence">
            <a:extLst>
              <a:ext uri="{FF2B5EF4-FFF2-40B4-BE49-F238E27FC236}">
                <a16:creationId xmlns:a16="http://schemas.microsoft.com/office/drawing/2014/main" id="{C1125EEB-628C-648D-1190-31AE22A37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826" y="287708"/>
            <a:ext cx="1481484" cy="87384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C387DFBA-C8F2-9B3F-F7F3-C2E10129F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63" y="231884"/>
            <a:ext cx="889924" cy="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U Titeldia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7C6A86B-94EC-F541-8D0B-C7EE5DB8E320}">
  <we:reference id="f1abd87f-a3ba-42fb-91d5-100000000000" version="1.0.0.6" store="EXCatalog" storeType="EXCatalog"/>
  <we:alternateReferences>
    <we:reference id="WA104380278" version="1.0.0.6" store="nl-NL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13335</TotalTime>
  <Words>624</Words>
  <Application>Microsoft Macintosh PowerPoint</Application>
  <PresentationFormat>Breedbeeld</PresentationFormat>
  <Paragraphs>188</Paragraphs>
  <Slides>18</Slides>
  <Notes>5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Lucida Grande</vt:lpstr>
      <vt:lpstr>Office Theme</vt:lpstr>
      <vt:lpstr>RU Titeldia's</vt:lpstr>
      <vt:lpstr>Het begrijpen van het broeikaseffect en de gevolgen voor biodiversiteit met een conceptueel computermodel</vt:lpstr>
      <vt:lpstr>Systeemdenken en duurzaamheid</vt:lpstr>
      <vt:lpstr>Waarom gaan we conceptueel modelleren?</vt:lpstr>
      <vt:lpstr>PowerPoint-presentatie</vt:lpstr>
      <vt:lpstr>PowerPoint-presentatie</vt:lpstr>
      <vt:lpstr>Hoe doen we dat dan?</vt:lpstr>
      <vt:lpstr>PowerPoint-presentatie</vt:lpstr>
      <vt:lpstr>Wat gaan jullie doen?</vt:lpstr>
      <vt:lpstr>Nabespreking les broeikaseffect</vt:lpstr>
      <vt:lpstr>PowerPoint-presentatie</vt:lpstr>
      <vt:lpstr>En wat doen we dan allemaal?</vt:lpstr>
      <vt:lpstr>Kennisgebieden?</vt:lpstr>
      <vt:lpstr>Project Denker</vt:lpstr>
      <vt:lpstr>Project Denker - Status</vt:lpstr>
      <vt:lpstr>PowerPoint-presentatie</vt:lpstr>
      <vt:lpstr>Tot slot &amp; Meedoen</vt:lpstr>
      <vt:lpstr>Samenvattend…</vt:lpstr>
      <vt:lpstr>Belangstelling?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DynaLearn Web</dc:title>
  <dc:creator>Bert Bredeweg</dc:creator>
  <cp:lastModifiedBy>Tessa Hoogma</cp:lastModifiedBy>
  <cp:revision>1035</cp:revision>
  <cp:lastPrinted>2021-04-20T20:34:23Z</cp:lastPrinted>
  <dcterms:created xsi:type="dcterms:W3CDTF">2018-01-15T22:56:28Z</dcterms:created>
  <dcterms:modified xsi:type="dcterms:W3CDTF">2024-04-16T06:32:03Z</dcterms:modified>
</cp:coreProperties>
</file>