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png" ContentType="image/png"/>
  <Override PartName="/ppt/media/image2.png" ContentType="image/png"/>
  <Override PartName="/ppt/media/image3.png" ContentType="image/png"/>
  <Override PartName="/ppt/media/image4.jpeg" ContentType="image/jpeg"/>
  <Override PartName="/ppt/media/image5.png" ContentType="image/png"/>
  <Override PartName="/ppt/media/image10.png" ContentType="image/png"/>
  <Override PartName="/ppt/media/image6.png" ContentType="image/png"/>
  <Override PartName="/ppt/media/image7.jpeg" ContentType="image/jpeg"/>
  <Override PartName="/ppt/media/image11.png" ContentType="image/png"/>
  <Override PartName="/ppt/media/image8.jpeg" ContentType="image/jpeg"/>
  <Override PartName="/ppt/media/image9.png" ContentType="image/pn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l-N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l-N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l-NL" sz="4400" spc="-1" strike="noStrike">
                <a:latin typeface="Arial"/>
              </a:rPr>
              <a:t>Click to edit the title text format</a:t>
            </a:r>
            <a:endParaRPr b="0" lang="nl-NL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3200" spc="-1" strike="noStrike">
                <a:latin typeface="Arial"/>
              </a:rPr>
              <a:t>Click to edit the outline text format</a:t>
            </a:r>
            <a:endParaRPr b="0" lang="nl-N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800" spc="-1" strike="noStrike">
                <a:latin typeface="Arial"/>
              </a:rPr>
              <a:t>Second Outline Level</a:t>
            </a:r>
            <a:endParaRPr b="0" lang="nl-N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latin typeface="Arial"/>
              </a:rPr>
              <a:t>Third Outline Level</a:t>
            </a:r>
            <a:endParaRPr b="0" lang="nl-N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pc="-1" strike="noStrike">
                <a:latin typeface="Arial"/>
              </a:rPr>
              <a:t>Fourth Outline Level</a:t>
            </a:r>
            <a:endParaRPr b="0" lang="nl-N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latin typeface="Arial"/>
              </a:rPr>
              <a:t>Fifth Outline Level</a:t>
            </a:r>
            <a:endParaRPr b="0" lang="nl-N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latin typeface="Arial"/>
              </a:rPr>
              <a:t>Sixth Outline Level</a:t>
            </a:r>
            <a:endParaRPr b="0" lang="nl-N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latin typeface="Arial"/>
              </a:rPr>
              <a:t>Seventh Outline Level</a:t>
            </a:r>
            <a:endParaRPr b="0" lang="nl-N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www.lessonup.com/app/search/teach/k7GRHAhADQTZu8kB7/sKjsGphXmzw982GkJ/#sKjsGphXmzw982GkJ-idx=0&amp;sKjsGphXmzw982GkJ-total=0" TargetMode="Externa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youtu.be/-PyATYvX27I?si=ZihEkQmXU8JcbeGt" TargetMode="External"/><Relationship Id="rId2" Type="http://schemas.openxmlformats.org/officeDocument/2006/relationships/image" Target="../media/image9.png"/><Relationship Id="rId3" Type="http://schemas.openxmlformats.org/officeDocument/2006/relationships/hyperlink" Target="https://milieudefensie.nl/alles-wat-je-wil-weten-over-klimaatrechtvaardigheid" TargetMode="External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mailto:contact@teachersforclimate.nl" TargetMode="External"/><Relationship Id="rId3" Type="http://schemas.openxmlformats.org/officeDocument/2006/relationships/hyperlink" Target="mailto:frankvanschaik@osbijlmer.nl" TargetMode="External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81080" y="900000"/>
            <a:ext cx="4138920" cy="339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br>
              <a:rPr sz="2600"/>
            </a:br>
            <a:br>
              <a:rPr sz="2600"/>
            </a:br>
            <a:br>
              <a:rPr sz="2600"/>
            </a:br>
            <a:r>
              <a:rPr b="1" lang="nl-NL" sz="2600" spc="-1" strike="noStrike">
                <a:latin typeface="Arial"/>
                <a:ea typeface="Noto Sans CJK SC"/>
              </a:rPr>
              <a:t>Lessen met impact:</a:t>
            </a:r>
            <a:br>
              <a:rPr sz="2600"/>
            </a:br>
            <a:br>
              <a:rPr sz="2600"/>
            </a:br>
            <a:r>
              <a:rPr b="1" lang="nl-NL" sz="2600" spc="-1" strike="noStrike">
                <a:latin typeface="Arial"/>
                <a:ea typeface="Noto Sans CJK SC"/>
              </a:rPr>
              <a:t>Klimaatrechtvaardigheid</a:t>
            </a:r>
            <a:br>
              <a:rPr sz="4400"/>
            </a:br>
            <a:br>
              <a:rPr sz="4400"/>
            </a:br>
            <a:r>
              <a:rPr b="0" i="1" lang="nl-NL" sz="1600" spc="-1" strike="noStrike">
                <a:latin typeface="Arial"/>
                <a:ea typeface="Noto Sans CJK SC"/>
              </a:rPr>
              <a:t>Duurzaamheidsdidactiekdag </a:t>
            </a:r>
            <a:br>
              <a:rPr sz="1600"/>
            </a:br>
            <a:r>
              <a:rPr b="0" i="1" lang="nl-NL" sz="1600" spc="-1" strike="noStrike">
                <a:latin typeface="Arial"/>
                <a:ea typeface="Noto Sans CJK SC"/>
              </a:rPr>
              <a:t>12 april 2024, Utrecht</a:t>
            </a:r>
            <a:br>
              <a:rPr sz="1600"/>
            </a:br>
            <a:br>
              <a:rPr sz="1600"/>
            </a:br>
            <a:r>
              <a:rPr b="0" i="1" lang="nl-NL" sz="1600" spc="-1" strike="noStrike">
                <a:latin typeface="Arial"/>
                <a:ea typeface="Noto Sans CJK SC"/>
              </a:rPr>
              <a:t>Frank van Schaik </a:t>
            </a:r>
            <a:br>
              <a:rPr sz="1600"/>
            </a:br>
            <a:r>
              <a:rPr b="0" i="1" lang="nl-NL" sz="1600" spc="-1" strike="noStrike">
                <a:latin typeface="Arial"/>
                <a:ea typeface="Noto Sans CJK SC"/>
              </a:rPr>
              <a:t>Teachers for Climate</a:t>
            </a:r>
            <a:br>
              <a:rPr sz="1600"/>
            </a:br>
            <a:br>
              <a:rPr sz="1600"/>
            </a:br>
            <a:br>
              <a:rPr sz="1600"/>
            </a:br>
            <a:endParaRPr b="0" lang="nl-NL" sz="1600" spc="-1" strike="noStrike">
              <a:latin typeface="Arial"/>
            </a:endParaRPr>
          </a:p>
        </p:txBody>
      </p:sp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4680000" y="247680"/>
            <a:ext cx="5003640" cy="505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2"/>
          <p:cNvSpPr/>
          <p:nvPr/>
        </p:nvSpPr>
        <p:spPr>
          <a:xfrm>
            <a:off x="7416000" y="1362600"/>
            <a:ext cx="2157840" cy="38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7272000" y="226080"/>
            <a:ext cx="2283840" cy="950400"/>
          </a:xfrm>
          <a:prstGeom prst="rect">
            <a:avLst/>
          </a:prstGeom>
          <a:ln w="0">
            <a:noFill/>
          </a:ln>
        </p:spPr>
      </p:pic>
      <p:pic>
        <p:nvPicPr>
          <p:cNvPr id="43" name="" descr=""/>
          <p:cNvPicPr/>
          <p:nvPr/>
        </p:nvPicPr>
        <p:blipFill>
          <a:blip r:embed="rId2"/>
          <a:srcRect l="0" t="15030" r="0" b="5776"/>
          <a:stretch/>
        </p:blipFill>
        <p:spPr>
          <a:xfrm>
            <a:off x="0" y="0"/>
            <a:ext cx="7181280" cy="5686200"/>
          </a:xfrm>
          <a:prstGeom prst="rect">
            <a:avLst/>
          </a:prstGeom>
          <a:ln w="0">
            <a:noFill/>
          </a:ln>
        </p:spPr>
      </p:pic>
      <p:sp>
        <p:nvSpPr>
          <p:cNvPr id="44" name="CustomShape 3"/>
          <p:cNvSpPr/>
          <p:nvPr/>
        </p:nvSpPr>
        <p:spPr>
          <a:xfrm>
            <a:off x="7416000" y="1326600"/>
            <a:ext cx="2157840" cy="38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"/>
          <p:cNvSpPr/>
          <p:nvPr/>
        </p:nvSpPr>
        <p:spPr>
          <a:xfrm>
            <a:off x="7416000" y="1326600"/>
            <a:ext cx="2157840" cy="38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5"/>
          <p:cNvSpPr/>
          <p:nvPr/>
        </p:nvSpPr>
        <p:spPr>
          <a:xfrm>
            <a:off x="7344000" y="1896120"/>
            <a:ext cx="244656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endParaRPr b="0" lang="nl-NL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200" spc="-1" strike="noStrike">
                <a:solidFill>
                  <a:srgbClr val="000000"/>
                </a:solidFill>
                <a:latin typeface="Arial"/>
                <a:ea typeface="DejaVu Sans"/>
              </a:rPr>
              <a:t>2019: Youth for Climate &amp; Fridays for Future:</a:t>
            </a:r>
            <a:endParaRPr b="0" lang="nl-NL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200" spc="-1" strike="noStrike">
                <a:solidFill>
                  <a:srgbClr val="000000"/>
                </a:solidFill>
                <a:latin typeface="Arial"/>
                <a:ea typeface="DejaVu Sans"/>
              </a:rPr>
              <a:t>Docenten helpen, informeren en activeren!</a:t>
            </a:r>
            <a:endParaRPr b="0" lang="nl-NL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200" spc="-1" strike="noStrike">
                <a:solidFill>
                  <a:srgbClr val="000000"/>
                </a:solidFill>
                <a:latin typeface="Arial"/>
                <a:ea typeface="DejaVu Sans"/>
              </a:rPr>
              <a:t>2020-2024: Meer docenten, scholen, opleidingen, niveaus, workshops, invloed.</a:t>
            </a:r>
            <a:endParaRPr b="0" lang="nl-NL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nl-NL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nl-NL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nl-NL" sz="4400" spc="-1" strike="noStrike">
                <a:latin typeface="Arial"/>
              </a:rPr>
              <a:t>Wat veel leerlingen vinden</a:t>
            </a:r>
            <a:endParaRPr b="0" lang="nl-NL" sz="4400" spc="-1" strike="noStrike">
              <a:latin typeface="Arial"/>
            </a:endParaRPr>
          </a:p>
        </p:txBody>
      </p:sp>
      <p:sp>
        <p:nvSpPr>
          <p:cNvPr id="48" name=""/>
          <p:cNvSpPr/>
          <p:nvPr/>
        </p:nvSpPr>
        <p:spPr>
          <a:xfrm>
            <a:off x="900000" y="1407960"/>
            <a:ext cx="8278920" cy="347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1) Het is saai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2) Het is moeilijk 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3) Het is ver van mijn bed, niet mijn probleem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4) Warmer weer vind ik juist wel lekker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5) We mogen leuke dingen niet meer doen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6) Ik word somber van mijn toekomst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7) Maatregelen zijn slecht voor economie/banen/boeren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8) Elektrische auto’s en windmolens zijn ook slecht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9) Ik wantrouw de overheid (en mijn ouders ook)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10) Andere dingen zijn belangrijker, zoals racisme</a:t>
            </a:r>
            <a:endParaRPr b="0" lang="nl-NL" sz="18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1"/>
          <a:srcRect l="0" t="24844" r="0" b="11657"/>
          <a:stretch/>
        </p:blipFill>
        <p:spPr>
          <a:xfrm rot="5400000">
            <a:off x="6825240" y="1492200"/>
            <a:ext cx="2563920" cy="289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nl-NL" sz="4400" spc="-1" strike="noStrike">
                <a:latin typeface="Arial"/>
              </a:rPr>
              <a:t>Serieus nemen en bijsturen</a:t>
            </a:r>
            <a:endParaRPr b="0" lang="nl-NL" sz="4400" spc="-1" strike="noStrike">
              <a:latin typeface="Arial"/>
            </a:endParaRPr>
          </a:p>
        </p:txBody>
      </p:sp>
      <p:sp>
        <p:nvSpPr>
          <p:cNvPr id="51" name=""/>
          <p:cNvSpPr/>
          <p:nvPr/>
        </p:nvSpPr>
        <p:spPr>
          <a:xfrm>
            <a:off x="900000" y="1407960"/>
            <a:ext cx="8278920" cy="347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1) Wees enthousiast en laat indrukwekkende beelden zien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2) Meet/activeer voorkennis + geef informatie op niveau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3) Gebruik hun dagelijks leven: telefoon, kleding, voedsel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4) Klimaatverandering = extremer, niet (alleen) warmer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5) Maak (samen) lijst van alternatieve leuke dingen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6) Geef hoop: eerder grote uitdagingen overwonnen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7) Groene/circulaire economie = nieuwe banen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8) Groene stroom is goed, besparen is beter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9) Laat de wetenschap zien</a:t>
            </a:r>
            <a:endParaRPr b="0" lang="nl-N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10) Sluit aan bij gevoel voor rechtvaardigheid</a:t>
            </a:r>
            <a:endParaRPr b="0" lang="nl-NL" sz="1800" spc="-1" strike="noStrike"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7037280" y="1282680"/>
            <a:ext cx="2142360" cy="285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6984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nl-NL" sz="3200" spc="-1" strike="noStrike">
                <a:latin typeface="Arial"/>
              </a:rPr>
              <a:t>Klimaatrechtvaardigheid in de brugklas</a:t>
            </a:r>
            <a:endParaRPr b="0" lang="nl-NL" sz="3200" spc="-1" strike="noStrike">
              <a:latin typeface="Arial"/>
            </a:endParaRPr>
          </a:p>
        </p:txBody>
      </p:sp>
      <p:pic>
        <p:nvPicPr>
          <p:cNvPr id="54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192600" y="1080000"/>
            <a:ext cx="2867040" cy="1995480"/>
          </a:xfrm>
          <a:prstGeom prst="rect">
            <a:avLst/>
          </a:prstGeom>
          <a:ln w="0">
            <a:noFill/>
          </a:ln>
        </p:spPr>
      </p:pic>
      <p:sp>
        <p:nvSpPr>
          <p:cNvPr id="55" name=""/>
          <p:cNvSpPr/>
          <p:nvPr/>
        </p:nvSpPr>
        <p:spPr>
          <a:xfrm>
            <a:off x="4320000" y="1620000"/>
            <a:ext cx="4319640" cy="94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nl-NL" sz="1500" spc="-1" strike="noStrike">
                <a:latin typeface="Ubuntu"/>
              </a:rPr>
              <a:t>Denken →  Voelen →  Doen</a:t>
            </a:r>
            <a:endParaRPr b="0" lang="nl-NL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nl-NL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1500" spc="-1" strike="noStrike">
                <a:latin typeface="Ubuntu"/>
              </a:rPr>
              <a:t>Voorwaarden: veiligheid in de klas (durven zeggen wat je denkt)</a:t>
            </a:r>
            <a:endParaRPr b="0" lang="nl-NL" sz="1500" spc="-1" strike="noStrike">
              <a:latin typeface="Arial"/>
            </a:endParaRPr>
          </a:p>
        </p:txBody>
      </p:sp>
      <p:pic>
        <p:nvPicPr>
          <p:cNvPr id="56" name="" descr=""/>
          <p:cNvPicPr/>
          <p:nvPr/>
        </p:nvPicPr>
        <p:blipFill>
          <a:blip r:embed="rId3"/>
          <a:stretch/>
        </p:blipFill>
        <p:spPr>
          <a:xfrm>
            <a:off x="600120" y="3240000"/>
            <a:ext cx="2639520" cy="1979640"/>
          </a:xfrm>
          <a:prstGeom prst="rect">
            <a:avLst/>
          </a:prstGeom>
          <a:ln w="0">
            <a:noFill/>
          </a:ln>
        </p:spPr>
      </p:pic>
      <p:pic>
        <p:nvPicPr>
          <p:cNvPr id="57" name="" descr=""/>
          <p:cNvPicPr/>
          <p:nvPr/>
        </p:nvPicPr>
        <p:blipFill>
          <a:blip r:embed="rId4"/>
          <a:stretch/>
        </p:blipFill>
        <p:spPr>
          <a:xfrm>
            <a:off x="5055120" y="2700000"/>
            <a:ext cx="3404520" cy="255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nl-NL" sz="4400" spc="-1" strike="noStrike">
                <a:latin typeface="Arial"/>
              </a:rPr>
              <a:t>Wat is klimaatrechtvaardigheid?</a:t>
            </a:r>
            <a:endParaRPr b="0" lang="nl-NL" sz="4400" spc="-1" strike="noStrike">
              <a:latin typeface="Arial"/>
            </a:endParaRPr>
          </a:p>
        </p:txBody>
      </p:sp>
      <p:pic>
        <p:nvPicPr>
          <p:cNvPr id="59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2091240" y="1326600"/>
            <a:ext cx="5895360" cy="3287160"/>
          </a:xfrm>
          <a:prstGeom prst="rect">
            <a:avLst/>
          </a:prstGeom>
          <a:ln w="0">
            <a:noFill/>
          </a:ln>
        </p:spPr>
      </p:pic>
      <p:sp>
        <p:nvSpPr>
          <p:cNvPr id="60" name=""/>
          <p:cNvSpPr/>
          <p:nvPr/>
        </p:nvSpPr>
        <p:spPr>
          <a:xfrm>
            <a:off x="1800000" y="4860000"/>
            <a:ext cx="681624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nl-NL" sz="2400" spc="-1" strike="noStrike" u="sng">
                <a:solidFill>
                  <a:srgbClr val="0000ff"/>
                </a:solidFill>
                <a:uFillTx/>
                <a:latin typeface="Times New Roman"/>
                <a:ea typeface="DejaVu Sans"/>
                <a:hlinkClick r:id="rId3"/>
              </a:rPr>
              <a:t>Heel veel info en tips over klimaatrechtvaardigheid</a:t>
            </a:r>
            <a:endParaRPr b="0" lang="nl-N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nl-NL" sz="4400" spc="-1" strike="noStrike">
                <a:latin typeface="Arial"/>
              </a:rPr>
              <a:t>Welk ei bedenk jij?</a:t>
            </a:r>
            <a:endParaRPr b="0" lang="nl-NL" sz="4400" spc="-1" strike="noStrike">
              <a:latin typeface="Arial"/>
            </a:endParaRPr>
          </a:p>
        </p:txBody>
      </p:sp>
      <p:sp>
        <p:nvSpPr>
          <p:cNvPr id="62" name=""/>
          <p:cNvSpPr/>
          <p:nvPr/>
        </p:nvSpPr>
        <p:spPr>
          <a:xfrm>
            <a:off x="720000" y="1440000"/>
            <a:ext cx="8458920" cy="31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nl-NL" sz="2400" spc="-1" strike="noStrike">
                <a:solidFill>
                  <a:srgbClr val="000000"/>
                </a:solidFill>
                <a:latin typeface="Arial"/>
                <a:ea typeface="DejaVu Sans"/>
              </a:rPr>
              <a:t>1) Neem een klas/groep in gedachten die weinig bezig is met klimaat.</a:t>
            </a:r>
            <a:endParaRPr b="0" lang="nl-NL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400" spc="-1" strike="noStrike">
                <a:solidFill>
                  <a:srgbClr val="000000"/>
                </a:solidFill>
                <a:latin typeface="Arial"/>
                <a:ea typeface="DejaVu Sans"/>
              </a:rPr>
              <a:t>2) Noteer drie dingen waar ze wel warm van worden, in kleine groepjes.</a:t>
            </a:r>
            <a:endParaRPr b="0" lang="nl-NL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400" spc="-1" strike="noStrike">
                <a:solidFill>
                  <a:srgbClr val="000000"/>
                </a:solidFill>
                <a:latin typeface="Arial"/>
                <a:ea typeface="DejaVu Sans"/>
              </a:rPr>
              <a:t>3) Probeer in drie zinnen op te schrijven wat die dingen met klimaat/rechtvaardigheid te maken zouden kunnen hebben.</a:t>
            </a:r>
            <a:endParaRPr b="0" lang="nl-NL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400" spc="-1" strike="noStrike">
                <a:solidFill>
                  <a:srgbClr val="000000"/>
                </a:solidFill>
                <a:latin typeface="Arial"/>
                <a:ea typeface="DejaVu Sans"/>
              </a:rPr>
              <a:t>4) Bedenk in grove lijnen een les of activiteit waarmee je hun interesses zou kunnen verbinden met klimaatrechtvaardigheid.</a:t>
            </a:r>
            <a:endParaRPr b="0" lang="nl-N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2"/>
          <p:cNvSpPr/>
          <p:nvPr/>
        </p:nvSpPr>
        <p:spPr>
          <a:xfrm>
            <a:off x="7416000" y="1362600"/>
            <a:ext cx="2157840" cy="38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7272000" y="226080"/>
            <a:ext cx="2283840" cy="950400"/>
          </a:xfrm>
          <a:prstGeom prst="rect">
            <a:avLst/>
          </a:prstGeom>
          <a:ln w="0">
            <a:noFill/>
          </a:ln>
        </p:spPr>
      </p:pic>
      <p:sp>
        <p:nvSpPr>
          <p:cNvPr id="66" name="CustomShape 3"/>
          <p:cNvSpPr/>
          <p:nvPr/>
        </p:nvSpPr>
        <p:spPr>
          <a:xfrm>
            <a:off x="7416000" y="1326600"/>
            <a:ext cx="2157840" cy="38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4"/>
          <p:cNvSpPr/>
          <p:nvPr/>
        </p:nvSpPr>
        <p:spPr>
          <a:xfrm>
            <a:off x="7416000" y="1326600"/>
            <a:ext cx="2157840" cy="38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5"/>
          <p:cNvSpPr/>
          <p:nvPr/>
        </p:nvSpPr>
        <p:spPr>
          <a:xfrm>
            <a:off x="6840000" y="1440000"/>
            <a:ext cx="295056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nl-NL" sz="2600" spc="-1" strike="noStrike">
                <a:solidFill>
                  <a:srgbClr val="000000"/>
                </a:solidFill>
                <a:latin typeface="Arial"/>
                <a:ea typeface="DejaVu Sans"/>
              </a:rPr>
              <a:t>Vragen, klachten, complimenten?</a:t>
            </a:r>
            <a:endParaRPr b="0" lang="nl-NL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nl-NL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nl-NL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contact@teachersforclimate.nl</a:t>
            </a:r>
            <a:endParaRPr b="0" lang="nl-NL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frankvanschaik@osbijlmer.nl</a:t>
            </a:r>
            <a:endParaRPr b="0" lang="nl-NL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nl-NL" sz="2600" spc="-1" strike="noStrike">
                <a:solidFill>
                  <a:srgbClr val="000000"/>
                </a:solidFill>
                <a:latin typeface="Arial"/>
                <a:ea typeface="DejaVu Sans"/>
              </a:rPr>
              <a:t>06-47632537</a:t>
            </a:r>
            <a:endParaRPr b="0" lang="nl-NL" sz="26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4"/>
          <a:srcRect l="0" t="4127" r="15724" b="0"/>
          <a:stretch/>
        </p:blipFill>
        <p:spPr>
          <a:xfrm>
            <a:off x="22680" y="0"/>
            <a:ext cx="6599880" cy="563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2022-05-24T12:27:53Z</dcterms:created>
  <dc:creator/>
  <dc:description/>
  <dc:language>nl-NL</dc:language>
  <cp:lastModifiedBy/>
  <dcterms:modified xsi:type="dcterms:W3CDTF">2024-04-14T17:58:28Z</dcterms:modified>
  <cp:revision>16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